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337" r:id="rId3"/>
    <p:sldId id="289" r:id="rId4"/>
    <p:sldId id="292" r:id="rId5"/>
    <p:sldId id="297" r:id="rId6"/>
    <p:sldId id="316" r:id="rId7"/>
    <p:sldId id="338" r:id="rId8"/>
    <p:sldId id="323" r:id="rId9"/>
    <p:sldId id="298" r:id="rId10"/>
    <p:sldId id="324" r:id="rId11"/>
    <p:sldId id="299" r:id="rId12"/>
    <p:sldId id="300" r:id="rId13"/>
    <p:sldId id="313" r:id="rId14"/>
    <p:sldId id="302" r:id="rId15"/>
    <p:sldId id="303" r:id="rId16"/>
    <p:sldId id="305" r:id="rId17"/>
    <p:sldId id="286" r:id="rId18"/>
    <p:sldId id="310" r:id="rId19"/>
    <p:sldId id="3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F9F428-E36C-4331-96AE-8A21128CCA82}" v="51" dt="2020-08-24T20:29:07.032"/>
    <p1510:client id="{B1C97F20-A073-4647-8919-C1A125E43930}" v="5" dt="2020-09-01T20:07:10.223"/>
    <p1510:client id="{D2E21816-A50C-4CA8-9835-65F8BD2A55FB}" v="35" dt="2020-08-31T20:03:28.141"/>
    <p1510:client id="{DA19F21B-B67D-4E43-99BA-E0566D923C86}" v="1" dt="2020-08-31T19:28:38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4" autoAdjust="0"/>
    <p:restoredTop sz="82517" autoAdjust="0"/>
  </p:normalViewPr>
  <p:slideViewPr>
    <p:cSldViewPr snapToGrid="0" snapToObjects="1">
      <p:cViewPr varScale="1">
        <p:scale>
          <a:sx n="104" d="100"/>
          <a:sy n="104" d="100"/>
        </p:scale>
        <p:origin x="1296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28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B1C97F20-A073-4647-8919-C1A125E43930}"/>
    <pc:docChg chg="modSld">
      <pc:chgData name="" userId="" providerId="" clId="Web-{B1C97F20-A073-4647-8919-C1A125E43930}" dt="2020-09-01T20:07:32.552" v="17"/>
      <pc:docMkLst>
        <pc:docMk/>
      </pc:docMkLst>
      <pc:sldChg chg="modNotes">
        <pc:chgData name="" userId="" providerId="" clId="Web-{B1C97F20-A073-4647-8919-C1A125E43930}" dt="2020-09-01T19:36:17.238" v="11"/>
        <pc:sldMkLst>
          <pc:docMk/>
          <pc:sldMk cId="2206344606" sldId="256"/>
        </pc:sldMkLst>
      </pc:sldChg>
      <pc:sldChg chg="modSp modNotes">
        <pc:chgData name="" userId="" providerId="" clId="Web-{B1C97F20-A073-4647-8919-C1A125E43930}" dt="2020-09-01T20:07:32.552" v="17"/>
        <pc:sldMkLst>
          <pc:docMk/>
          <pc:sldMk cId="2083087267" sldId="277"/>
        </pc:sldMkLst>
        <pc:spChg chg="mod">
          <ac:chgData name="" userId="" providerId="" clId="Web-{B1C97F20-A073-4647-8919-C1A125E43930}" dt="2020-09-01T20:07:09.629" v="14" actId="20577"/>
          <ac:spMkLst>
            <pc:docMk/>
            <pc:sldMk cId="2083087267" sldId="277"/>
            <ac:spMk id="3" creationId="{00000000-0000-0000-0000-000000000000}"/>
          </ac:spMkLst>
        </pc:spChg>
      </pc:sldChg>
    </pc:docChg>
  </pc:docChgLst>
  <pc:docChgLst>
    <pc:chgData clId="Web-{D2E21816-A50C-4CA8-9835-65F8BD2A55FB}"/>
    <pc:docChg chg="modSld">
      <pc:chgData name="" userId="" providerId="" clId="Web-{D2E21816-A50C-4CA8-9835-65F8BD2A55FB}" dt="2020-08-31T20:11:58.381" v="403"/>
      <pc:docMkLst>
        <pc:docMk/>
      </pc:docMkLst>
      <pc:sldChg chg="modNotes">
        <pc:chgData name="" userId="" providerId="" clId="Web-{D2E21816-A50C-4CA8-9835-65F8BD2A55FB}" dt="2020-08-31T20:01:08.600" v="178"/>
        <pc:sldMkLst>
          <pc:docMk/>
          <pc:sldMk cId="3668300829" sldId="276"/>
        </pc:sldMkLst>
      </pc:sldChg>
      <pc:sldChg chg="modSp">
        <pc:chgData name="" userId="" providerId="" clId="Web-{D2E21816-A50C-4CA8-9835-65F8BD2A55FB}" dt="2020-08-31T20:02:22.074" v="179" actId="20577"/>
        <pc:sldMkLst>
          <pc:docMk/>
          <pc:sldMk cId="2533464661" sldId="281"/>
        </pc:sldMkLst>
        <pc:spChg chg="mod">
          <ac:chgData name="" userId="" providerId="" clId="Web-{D2E21816-A50C-4CA8-9835-65F8BD2A55FB}" dt="2020-08-31T20:02:22.074" v="179" actId="20577"/>
          <ac:spMkLst>
            <pc:docMk/>
            <pc:sldMk cId="2533464661" sldId="281"/>
            <ac:spMk id="3" creationId="{00000000-0000-0000-0000-000000000000}"/>
          </ac:spMkLst>
        </pc:spChg>
      </pc:sldChg>
      <pc:sldChg chg="modSp">
        <pc:chgData name="" userId="" providerId="" clId="Web-{D2E21816-A50C-4CA8-9835-65F8BD2A55FB}" dt="2020-08-31T20:02:40.153" v="205" actId="20577"/>
        <pc:sldMkLst>
          <pc:docMk/>
          <pc:sldMk cId="1761416137" sldId="282"/>
        </pc:sldMkLst>
        <pc:spChg chg="mod">
          <ac:chgData name="" userId="" providerId="" clId="Web-{D2E21816-A50C-4CA8-9835-65F8BD2A55FB}" dt="2020-08-31T20:02:40.153" v="205" actId="20577"/>
          <ac:spMkLst>
            <pc:docMk/>
            <pc:sldMk cId="1761416137" sldId="282"/>
            <ac:spMk id="2" creationId="{00000000-0000-0000-0000-000000000000}"/>
          </ac:spMkLst>
        </pc:spChg>
      </pc:sldChg>
      <pc:sldChg chg="modSp">
        <pc:chgData name="" userId="" providerId="" clId="Web-{D2E21816-A50C-4CA8-9835-65F8BD2A55FB}" dt="2020-08-31T20:03:24.860" v="208" actId="20577"/>
        <pc:sldMkLst>
          <pc:docMk/>
          <pc:sldMk cId="531849914" sldId="283"/>
        </pc:sldMkLst>
        <pc:spChg chg="mod">
          <ac:chgData name="" userId="" providerId="" clId="Web-{D2E21816-A50C-4CA8-9835-65F8BD2A55FB}" dt="2020-08-31T20:03:24.860" v="208" actId="20577"/>
          <ac:spMkLst>
            <pc:docMk/>
            <pc:sldMk cId="531849914" sldId="283"/>
            <ac:spMk id="3" creationId="{00000000-0000-0000-0000-000000000000}"/>
          </ac:spMkLst>
        </pc:spChg>
      </pc:sldChg>
      <pc:sldChg chg="modNotes">
        <pc:chgData name="" userId="" providerId="" clId="Web-{D2E21816-A50C-4CA8-9835-65F8BD2A55FB}" dt="2020-08-31T20:11:58.381" v="403"/>
        <pc:sldMkLst>
          <pc:docMk/>
          <pc:sldMk cId="970730037" sldId="284"/>
        </pc:sldMkLst>
      </pc:sldChg>
      <pc:sldChg chg="modNotes">
        <pc:chgData name="" userId="" providerId="" clId="Web-{D2E21816-A50C-4CA8-9835-65F8BD2A55FB}" dt="2020-08-31T19:48:28.452" v="17"/>
        <pc:sldMkLst>
          <pc:docMk/>
          <pc:sldMk cId="949733626" sldId="289"/>
        </pc:sldMkLst>
      </pc:sldChg>
      <pc:sldChg chg="modNotes">
        <pc:chgData name="" userId="" providerId="" clId="Web-{D2E21816-A50C-4CA8-9835-65F8BD2A55FB}" dt="2020-08-31T19:58:11.681" v="86"/>
        <pc:sldMkLst>
          <pc:docMk/>
          <pc:sldMk cId="3426274015" sldId="290"/>
        </pc:sldMkLst>
      </pc:sldChg>
    </pc:docChg>
  </pc:docChgLst>
  <pc:docChgLst>
    <pc:chgData clId="Web-{DA19F21B-B67D-4E43-99BA-E0566D923C86}"/>
    <pc:docChg chg="modSld">
      <pc:chgData name="" userId="" providerId="" clId="Web-{DA19F21B-B67D-4E43-99BA-E0566D923C86}" dt="2020-08-31T19:28:36.592" v="111"/>
      <pc:docMkLst>
        <pc:docMk/>
      </pc:docMkLst>
      <pc:sldChg chg="modNotes">
        <pc:chgData name="" userId="" providerId="" clId="Web-{DA19F21B-B67D-4E43-99BA-E0566D923C86}" dt="2020-08-31T19:28:36.592" v="111"/>
        <pc:sldMkLst>
          <pc:docMk/>
          <pc:sldMk cId="1761416137" sldId="282"/>
        </pc:sldMkLst>
      </pc:sldChg>
    </pc:docChg>
  </pc:docChgLst>
  <pc:docChgLst>
    <pc:chgData clId="Web-{2CF9F428-E36C-4331-96AE-8A21128CCA82}"/>
    <pc:docChg chg="addSld modSld sldOrd">
      <pc:chgData name="" userId="" providerId="" clId="Web-{2CF9F428-E36C-4331-96AE-8A21128CCA82}" dt="2020-08-24T22:17:53.903" v="1093"/>
      <pc:docMkLst>
        <pc:docMk/>
      </pc:docMkLst>
      <pc:sldChg chg="modNotes">
        <pc:chgData name="" userId="" providerId="" clId="Web-{2CF9F428-E36C-4331-96AE-8A21128CCA82}" dt="2020-08-24T19:06:59.360" v="5"/>
        <pc:sldMkLst>
          <pc:docMk/>
          <pc:sldMk cId="3668300829" sldId="276"/>
        </pc:sldMkLst>
      </pc:sldChg>
      <pc:sldChg chg="modNotes">
        <pc:chgData name="" userId="" providerId="" clId="Web-{2CF9F428-E36C-4331-96AE-8A21128CCA82}" dt="2020-08-24T19:07:30.532" v="10"/>
        <pc:sldMkLst>
          <pc:docMk/>
          <pc:sldMk cId="2083087267" sldId="277"/>
        </pc:sldMkLst>
      </pc:sldChg>
      <pc:sldChg chg="modNotes">
        <pc:chgData name="" userId="" providerId="" clId="Web-{2CF9F428-E36C-4331-96AE-8A21128CCA82}" dt="2020-08-24T19:13:00.193" v="61"/>
        <pc:sldMkLst>
          <pc:docMk/>
          <pc:sldMk cId="3322069652" sldId="278"/>
        </pc:sldMkLst>
      </pc:sldChg>
      <pc:sldChg chg="modNotes">
        <pc:chgData name="" userId="" providerId="" clId="Web-{2CF9F428-E36C-4331-96AE-8A21128CCA82}" dt="2020-08-24T19:13:20.303" v="64"/>
        <pc:sldMkLst>
          <pc:docMk/>
          <pc:sldMk cId="2022718052" sldId="279"/>
        </pc:sldMkLst>
      </pc:sldChg>
      <pc:sldChg chg="modNotes">
        <pc:chgData name="" userId="" providerId="" clId="Web-{2CF9F428-E36C-4331-96AE-8A21128CCA82}" dt="2020-08-24T20:17:34.664" v="396"/>
        <pc:sldMkLst>
          <pc:docMk/>
          <pc:sldMk cId="1027833562" sldId="280"/>
        </pc:sldMkLst>
      </pc:sldChg>
      <pc:sldChg chg="modNotes">
        <pc:chgData name="" userId="" providerId="" clId="Web-{2CF9F428-E36C-4331-96AE-8A21128CCA82}" dt="2020-08-24T20:21:14.917" v="450"/>
        <pc:sldMkLst>
          <pc:docMk/>
          <pc:sldMk cId="2533464661" sldId="281"/>
        </pc:sldMkLst>
      </pc:sldChg>
      <pc:sldChg chg="modSp modNotes">
        <pc:chgData name="" userId="" providerId="" clId="Web-{2CF9F428-E36C-4331-96AE-8A21128CCA82}" dt="2020-08-24T22:17:53.903" v="1093"/>
        <pc:sldMkLst>
          <pc:docMk/>
          <pc:sldMk cId="1761416137" sldId="282"/>
        </pc:sldMkLst>
        <pc:spChg chg="mod">
          <ac:chgData name="" userId="" providerId="" clId="Web-{2CF9F428-E36C-4331-96AE-8A21128CCA82}" dt="2020-08-24T20:29:05.938" v="461" actId="20577"/>
          <ac:spMkLst>
            <pc:docMk/>
            <pc:sldMk cId="1761416137" sldId="282"/>
            <ac:spMk id="3" creationId="{00000000-0000-0000-0000-000000000000}"/>
          </ac:spMkLst>
        </pc:spChg>
      </pc:sldChg>
      <pc:sldChg chg="modSp new ord">
        <pc:chgData name="" userId="" providerId="" clId="Web-{2CF9F428-E36C-4331-96AE-8A21128CCA82}" dt="2020-08-24T19:09:46.940" v="31" actId="20577"/>
        <pc:sldMkLst>
          <pc:docMk/>
          <pc:sldMk cId="949733626" sldId="289"/>
        </pc:sldMkLst>
        <pc:spChg chg="mod">
          <ac:chgData name="" userId="" providerId="" clId="Web-{2CF9F428-E36C-4331-96AE-8A21128CCA82}" dt="2020-08-24T19:09:44.284" v="27" actId="20577"/>
          <ac:spMkLst>
            <pc:docMk/>
            <pc:sldMk cId="949733626" sldId="289"/>
            <ac:spMk id="2" creationId="{3388AC77-400E-4EAF-ABAA-BE38091D6603}"/>
          </ac:spMkLst>
        </pc:spChg>
        <pc:spChg chg="mod">
          <ac:chgData name="" userId="" providerId="" clId="Web-{2CF9F428-E36C-4331-96AE-8A21128CCA82}" dt="2020-08-24T19:09:46.940" v="31" actId="20577"/>
          <ac:spMkLst>
            <pc:docMk/>
            <pc:sldMk cId="949733626" sldId="289"/>
            <ac:spMk id="3" creationId="{CB7B00B6-A0D1-415E-A316-CE31597B93BD}"/>
          </ac:spMkLst>
        </pc:spChg>
      </pc:sldChg>
      <pc:sldChg chg="addSp modSp new mod modClrScheme chgLayout">
        <pc:chgData name="" userId="" providerId="" clId="Web-{2CF9F428-E36C-4331-96AE-8A21128CCA82}" dt="2020-08-24T19:11:41.551" v="54" actId="14100"/>
        <pc:sldMkLst>
          <pc:docMk/>
          <pc:sldMk cId="3426274015" sldId="290"/>
        </pc:sldMkLst>
        <pc:spChg chg="mod ord">
          <ac:chgData name="" userId="" providerId="" clId="Web-{2CF9F428-E36C-4331-96AE-8A21128CCA82}" dt="2020-08-24T19:11:32.457" v="52" actId="1076"/>
          <ac:spMkLst>
            <pc:docMk/>
            <pc:sldMk cId="3426274015" sldId="290"/>
            <ac:spMk id="2" creationId="{9FA146EB-4BFF-4E20-975C-B655F6841E95}"/>
          </ac:spMkLst>
        </pc:spChg>
        <pc:spChg chg="mod ord">
          <ac:chgData name="" userId="" providerId="" clId="Web-{2CF9F428-E36C-4331-96AE-8A21128CCA82}" dt="2020-08-24T19:11:41.551" v="54" actId="14100"/>
          <ac:spMkLst>
            <pc:docMk/>
            <pc:sldMk cId="3426274015" sldId="290"/>
            <ac:spMk id="3" creationId="{CD624739-CFFB-4D5C-9882-F875DD3EA3B4}"/>
          </ac:spMkLst>
        </pc:spChg>
        <pc:picChg chg="add mod ord">
          <ac:chgData name="" userId="" providerId="" clId="Web-{2CF9F428-E36C-4331-96AE-8A21128CCA82}" dt="2020-08-24T19:11:25.379" v="51" actId="1076"/>
          <ac:picMkLst>
            <pc:docMk/>
            <pc:sldMk cId="3426274015" sldId="290"/>
            <ac:picMk id="4" creationId="{916B5D12-22A7-455E-8451-616E6BEF00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D15A3-BD15-BE4B-9046-D6AD65590824}" type="datetimeFigureOut">
              <a:rPr lang="en-US" smtClean="0"/>
              <a:t>5/6/21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5E6CA-5B40-3D48-B811-0B7E55298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96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92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1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40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5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7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70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04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3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0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7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2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7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35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5E6CA-5B40-3D48-B811-0B7E55298A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69437-58F2-3243-847C-523F2985B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A52F4-803A-8149-A358-D118B3B1E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815AF-086D-A744-849A-16E3B708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05C2-6DB6-2740-857C-89FD37B784CA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00255-286E-474D-9C8C-2F1900FB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FA5B7-51E1-1542-A825-4C6B5282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1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727FA-A24D-3340-A66A-5E429E85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0BDFD-9B7C-CD4D-97BC-06446D089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BA13B-D0DE-A744-B78D-EC5F0416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CB7DB-3657-0747-9A6E-285268269883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D95A2-AEB0-DD46-A50E-1AEE0DB3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AC90A-7D9A-9F46-8400-2B55BFD0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0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33DB9-D8C1-514F-8C7D-2546F531E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6CB88-F08A-2B4F-ABE1-3580EEF55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975F4-D762-7F4B-8626-4D072CA2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A625B-91F7-4341-98BD-6CBEA20BE54D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81E7B-C7EF-184A-8685-64DA57973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214F5-7154-0948-9D8D-957689A2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8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FBD2-78D0-3E49-A0B2-312DCE5F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2980-5B3A-BC47-A600-A5CD5F6C6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4A447-58B2-4245-9600-321E27C1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743B-3884-BF40-8ABE-E6CB922BDB67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6E86E-3DAF-5C4D-A721-7859A162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F965C-429E-1A40-B4E5-4D1EE102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619-E7E6-814F-BFD1-E4D3C4EB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6A891-FAE6-0E49-8E2E-09225FFD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F7405-0B43-D040-BD7B-89501C2A1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97F8-F5AE-9644-B616-74E8DBDFF54B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95DC-9D36-B444-8784-0111309B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8C95B-A471-A041-9683-75B851FA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7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A2E0-8C82-374C-9E9F-FC519C5D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FC21-40AD-F947-B0D4-CCF5C538B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77228-FF01-FC4B-A3DF-2E72874B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1CAAB-3A0B-2949-A9CE-BC02BE8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32D3-A51A-024C-B207-47EC5544FE65}" type="datetime1">
              <a:rPr lang="en-CA" smtClean="0"/>
              <a:t>2021-05-06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7C6F-47AA-8B40-ABD4-A77DC660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B2644-35EC-114D-9E87-C924B305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C7B-460A-EB40-8422-DAF8A504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48F8B-A472-6546-9249-B330B9DBD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B5016-87AE-2940-B1CE-989FF151C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85D8A-6557-A641-8927-97C589340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03795-D14C-F549-9426-1817000D1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7D8E4-A593-3349-B33E-66DBDC49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4438C-A059-0145-8A64-BB960A2F1DF2}" type="datetime1">
              <a:rPr lang="en-CA" smtClean="0"/>
              <a:t>2021-05-06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67415-0668-F040-9EE7-B10AC467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7D856-9FE5-5D4B-9AD0-E951F9C2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E3C0-81B8-9848-80C7-A3909821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414AD5-132D-0443-A23E-BE2618184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86E1-FBED-0D46-80B3-23222C715520}" type="datetime1">
              <a:rPr lang="en-CA" smtClean="0"/>
              <a:t>2021-05-06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14A29-1C98-4B4D-9EED-CC46392B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3B0F4-CF71-894E-AACB-EFD990C0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654960-B7C5-7743-AEB0-0D5E792C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D2CF-9535-0E4A-8910-4AC7BE1E6073}" type="datetime1">
              <a:rPr lang="en-CA" smtClean="0"/>
              <a:t>2021-05-06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294053-FE26-E844-9C9A-950B9EFAF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6BCEE-D7FA-FC40-84BC-B9950768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D8B01-9307-EB4F-90CF-BEF76A1B5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0F2CE-A569-6A4C-A74E-9D701C3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D1B0F-B7CA-BE4E-AF82-1032F35A4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4CC00-A603-B948-9AA1-59748978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3FD8B-0A89-0A41-84DB-B5BF691D376E}" type="datetime1">
              <a:rPr lang="en-CA" smtClean="0"/>
              <a:t>2021-05-06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E73F5-73A6-4849-9CCF-E7FA23DD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EB0C5-26D6-0E40-B326-06F2FADE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286E-B518-4F44-8A5C-EEB412AA7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DDE6B-0D1B-654A-9DD7-91AECD568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2020-6A9F-5C40-B1C2-9EB4B6F2C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66FC1-91CB-4140-9ECA-56DD68BE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37E23-6904-6440-8348-582F002FBB49}" type="datetime1">
              <a:rPr lang="en-CA" smtClean="0"/>
              <a:t>2021-05-06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901A1-23D2-1549-B453-B6A961361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70F99-C5F6-9344-A3B8-4110F2B3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7D1376-F4BE-2E46-AE09-DD9E3EBF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5F717-D6DB-734E-9F1C-9F5E92DF8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6B37E-47C1-B64A-A6E6-517D075A2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CBDFD-A094-D840-A01D-E4B729F6A7F8}" type="datetime1">
              <a:rPr lang="en-CA" smtClean="0"/>
              <a:t>2021-05-06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AF86F-8F58-024A-BF75-2EAED95A50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BF1E-135F-5740-8824-7C61CB7C9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A7491-477D-0840-91B9-1BE166D835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B92AE2D-5F31-EC47-9A2F-05FBD56288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83326" y="116647"/>
            <a:ext cx="1207155" cy="63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6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ncheng@ca.ib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nvrany/riscv-debian" TargetMode="External"/><Relationship Id="rId3" Type="http://schemas.openxmlformats.org/officeDocument/2006/relationships/hyperlink" Target="https://github.com/riscv/riscv-gnu-toolchain" TargetMode="External"/><Relationship Id="rId7" Type="http://schemas.openxmlformats.org/officeDocument/2006/relationships/hyperlink" Target="https://dl.fedoraproject.org/pub/alt/risc-v/repo/virt-builder-images/image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scv/riscv-software-list" TargetMode="External"/><Relationship Id="rId5" Type="http://schemas.openxmlformats.org/officeDocument/2006/relationships/hyperlink" Target="https://wiki.qemu.org/Documentation/Platforms/RISCV" TargetMode="External"/><Relationship Id="rId4" Type="http://schemas.openxmlformats.org/officeDocument/2006/relationships/hyperlink" Target="https://www.qemu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five.cdn.prismic.io/sifive/8328bc5d-b7ea-4885-a7f9-30fc108b7222_HiFive_Unleashed_Getting_Started_Guide-v1p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ffi/libffi/tree/master/src/risc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eclipse/openj9/blob/master/doc/build-instructions/Build_Instructions_V11.md#riscv64" TargetMode="External"/><Relationship Id="rId7" Type="http://schemas.openxmlformats.org/officeDocument/2006/relationships/image" Target="../media/image19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fedoraproject.org/wiki/Architectures/RISC-V/Installing" TargetMode="Externa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doptopenjdk.net/nightly.html?variant=openjdk11&amp;jvmVariant=openj9" TargetMode="External"/><Relationship Id="rId7" Type="http://schemas.openxmlformats.org/officeDocument/2006/relationships/hyperlink" Target="https://github.com/eclipse/openj9/blob/master/doc/build-instructions/Build_Instructions_V11.md#riscv6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9.slack.com/" TargetMode="Externa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runtimes/openj9-openjdk-jdk11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eclipse/omr" TargetMode="External"/><Relationship Id="rId4" Type="http://schemas.openxmlformats.org/officeDocument/2006/relationships/hyperlink" Target="https://github.com/eclipse/openj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ev_Events/secrets-of-building-a-debuggable-runtime-learn-how-language-implementors-solve-your-runtime-issu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ibm.com/technologies/java/tutorials/j-class-sharing-openj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253E-53E2-F243-BA1A-4006BCF79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312322" cy="238760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2060"/>
                </a:solidFill>
              </a:rPr>
              <a:t>OpenJ9 on RISC-V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D3F94-ECBD-3A4A-8810-FBD296C69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482" y="5492535"/>
            <a:ext cx="7213004" cy="103889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900" dirty="0">
                <a:solidFill>
                  <a:srgbClr val="002060"/>
                </a:solidFill>
              </a:rPr>
              <a:t>Cheng Jin (</a:t>
            </a:r>
            <a:r>
              <a:rPr lang="en-US" sz="2900" dirty="0">
                <a:solidFill>
                  <a:srgbClr val="002060"/>
                </a:solidFill>
                <a:hlinkClick r:id="rId3"/>
              </a:rPr>
              <a:t>jincheng@ca.ibm.com</a:t>
            </a:r>
            <a:r>
              <a:rPr lang="en-US" sz="2900" dirty="0">
                <a:solidFill>
                  <a:srgbClr val="002060"/>
                </a:solidFill>
              </a:rPr>
              <a:t>)</a:t>
            </a:r>
          </a:p>
          <a:p>
            <a:pPr algn="l"/>
            <a:r>
              <a:rPr lang="en-US" sz="2900" dirty="0">
                <a:solidFill>
                  <a:srgbClr val="002060"/>
                </a:solidFill>
              </a:rPr>
              <a:t>OpenJ9 VM Software Developer, Runtime Technologies</a:t>
            </a:r>
          </a:p>
          <a:p>
            <a:pPr algn="l"/>
            <a:r>
              <a:rPr lang="en-US" sz="2900" dirty="0">
                <a:solidFill>
                  <a:srgbClr val="002060"/>
                </a:solidFill>
              </a:rPr>
              <a:t>IBM Ottawa Software Lab, Canada</a:t>
            </a:r>
          </a:p>
        </p:txBody>
      </p:sp>
    </p:spTree>
    <p:extLst>
      <p:ext uri="{BB962C8B-B14F-4D97-AF65-F5344CB8AC3E}">
        <p14:creationId xmlns:p14="http://schemas.microsoft.com/office/powerpoint/2010/main" val="220634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4D7D362-C73A-4698-A8C3-0CD868B5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872" y="2527853"/>
            <a:ext cx="5668577" cy="2079452"/>
          </a:xfrm>
        </p:spPr>
        <p:txBody>
          <a:bodyPr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altLang="zh-CN" sz="4000" dirty="0">
                <a:solidFill>
                  <a:srgbClr val="002060"/>
                </a:solidFill>
              </a:rPr>
              <a:t>Part II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n-US" altLang="zh-CN" sz="4000" dirty="0">
                <a:solidFill>
                  <a:srgbClr val="002060"/>
                </a:solidFill>
              </a:rPr>
              <a:t>OpenJ9 for RISC-V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BED96BB-1EF7-42E4-B42D-8C767944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34808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BA99D5E-B214-49CA-879A-6F5B3AB5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21" y="255387"/>
            <a:ext cx="7406071" cy="89690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Porting OpenJ9 JDK to RISC-V (1)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D137A-4EAF-4429-93EF-CAF5036C1CC5}"/>
              </a:ext>
            </a:extLst>
          </p:cNvPr>
          <p:cNvSpPr txBox="1">
            <a:spLocks/>
          </p:cNvSpPr>
          <p:nvPr/>
        </p:nvSpPr>
        <p:spPr>
          <a:xfrm>
            <a:off x="196751" y="983894"/>
            <a:ext cx="4839270" cy="79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000" dirty="0">
                <a:solidFill>
                  <a:schemeClr val="accent5">
                    <a:lumMod val="50000"/>
                  </a:schemeClr>
                </a:solidFill>
              </a:rPr>
              <a:t>Preparation of Software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B309138-0448-4906-BD86-3881FDEF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06" y="1694172"/>
            <a:ext cx="10270439" cy="499807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CN" dirty="0"/>
              <a:t> Toolchain for cross-compilation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RISC-V GNU Compiler Toolchain at </a:t>
            </a:r>
            <a:r>
              <a:rPr lang="en-CA" altLang="zh-CN" sz="2000" dirty="0">
                <a:hlinkClick r:id="rId3"/>
              </a:rPr>
              <a:t>https://github.com/riscv/riscv-gnu-toolchain</a:t>
            </a:r>
            <a:r>
              <a:rPr lang="en-CA" altLang="zh-CN" sz="2000" dirty="0"/>
              <a:t> (compiled from source)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CN" dirty="0"/>
              <a:t> Emulator on the Host system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RISC-V QEMU (riscv64) &gt; 5.0 at </a:t>
            </a:r>
            <a:r>
              <a:rPr lang="en-CA" altLang="zh-CN" sz="2000" dirty="0">
                <a:hlinkClick r:id="rId4"/>
              </a:rPr>
              <a:t>https://www.qemu.org/</a:t>
            </a:r>
            <a:r>
              <a:rPr lang="en-CA" altLang="zh-CN" sz="2000" dirty="0"/>
              <a:t> (compiled from source)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The building instruction at </a:t>
            </a:r>
            <a:r>
              <a:rPr lang="en-CA" altLang="zh-CN" sz="2000" dirty="0">
                <a:hlinkClick r:id="rId5"/>
              </a:rPr>
              <a:t>https://wiki.qemu.org/Documentation/Platforms/RISCV/</a:t>
            </a:r>
            <a:endParaRPr lang="en-CA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CN" dirty="0"/>
              <a:t> Linux-based Host System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 Ubuntu v19 (Fedora v32, Debian v10, </a:t>
            </a:r>
            <a:r>
              <a:rPr lang="en-CA" altLang="zh-CN" sz="2000" dirty="0" err="1"/>
              <a:t>etc</a:t>
            </a:r>
            <a:r>
              <a:rPr lang="en-CA" altLang="zh-CN" sz="2000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CN" dirty="0"/>
              <a:t> Linux-based Target System (</a:t>
            </a:r>
            <a:r>
              <a:rPr lang="en-CA" altLang="zh-CN" dirty="0">
                <a:hlinkClick r:id="rId6"/>
              </a:rPr>
              <a:t>https://github.com/riscv/riscv-software-list</a:t>
            </a:r>
            <a:r>
              <a:rPr lang="en-CA" altLang="zh-CN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64 bit Fedora/RISC-V at </a:t>
            </a:r>
            <a:r>
              <a:rPr lang="en-CA" altLang="zh-CN" sz="2000" dirty="0">
                <a:hlinkClick r:id="rId7"/>
              </a:rPr>
              <a:t>https://dl.fedoraproject.org/pub/alt/risc-v/repo/virt-builder-images/images/</a:t>
            </a:r>
            <a:endParaRPr lang="en-CA" altLang="zh-CN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2000" dirty="0"/>
              <a:t>64 bit Debian/RISC-V at </a:t>
            </a:r>
            <a:r>
              <a:rPr lang="en-CA" altLang="zh-CN" sz="2000" dirty="0">
                <a:hlinkClick r:id="rId8"/>
              </a:rPr>
              <a:t>https://github.com/janvrany/riscv-debian</a:t>
            </a:r>
            <a:r>
              <a:rPr lang="en-CA" altLang="zh-CN" sz="2000" dirty="0"/>
              <a:t> (customized to </a:t>
            </a:r>
            <a:r>
              <a:rPr lang="en-CA" altLang="zh-CN" sz="2000" dirty="0" err="1"/>
              <a:t>HiFive</a:t>
            </a:r>
            <a:r>
              <a:rPr lang="en-CA" altLang="zh-CN" sz="2000" dirty="0"/>
              <a:t> U540)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A11E749-D1D6-4CAF-B7AC-F8D00E7B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7826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71B483-BD1E-41F3-B8B1-133720E89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21" y="278540"/>
            <a:ext cx="7165077" cy="89690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accent1">
                    <a:lumMod val="50000"/>
                  </a:schemeClr>
                </a:solidFill>
              </a:rPr>
              <a:t>Porting OpenJ9 JDK to RISC-V (2)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FBECE6-34A5-4CA3-AFB8-B725DD1787A9}"/>
              </a:ext>
            </a:extLst>
          </p:cNvPr>
          <p:cNvSpPr txBox="1">
            <a:spLocks/>
          </p:cNvSpPr>
          <p:nvPr/>
        </p:nvSpPr>
        <p:spPr>
          <a:xfrm>
            <a:off x="190532" y="1099643"/>
            <a:ext cx="4149975" cy="79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000" dirty="0">
                <a:solidFill>
                  <a:schemeClr val="accent1">
                    <a:lumMod val="50000"/>
                  </a:schemeClr>
                </a:solidFill>
              </a:rPr>
              <a:t>Preparation of Hardware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EBCDF4-6E3E-4365-8D77-B4053523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85" y="1736173"/>
            <a:ext cx="6309814" cy="37528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87A5426-629B-4226-898A-6BFDA8BDE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2" y="1860662"/>
            <a:ext cx="6215624" cy="33087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CA" altLang="zh-CN" sz="2400" dirty="0"/>
              <a:t> </a:t>
            </a:r>
            <a:r>
              <a:rPr lang="en-US" altLang="zh-CN" sz="2400" dirty="0" err="1"/>
              <a:t>HiFive</a:t>
            </a:r>
            <a:r>
              <a:rPr lang="en-US" altLang="zh-CN" sz="2400" dirty="0"/>
              <a:t> Unleashed 540 (64bit U540 SoC)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sz="1900" dirty="0"/>
              <a:t>Linux-capable RISC‑V processor with multi-core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CA" altLang="zh-CN" sz="1900" dirty="0"/>
              <a:t>8GB DDR4 RAM with ECC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900" dirty="0"/>
              <a:t>MicroSD Card (Removable Storage)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900" dirty="0" err="1"/>
              <a:t>MicroUSB</a:t>
            </a:r>
            <a:r>
              <a:rPr lang="en-US" altLang="zh-CN" sz="1900" dirty="0"/>
              <a:t> connector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1900" dirty="0"/>
              <a:t>RJ45 Gigabit Ethernet port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87B4E89-683C-4269-8D9F-4E8C53D3F2D6}"/>
              </a:ext>
            </a:extLst>
          </p:cNvPr>
          <p:cNvSpPr txBox="1">
            <a:spLocks/>
          </p:cNvSpPr>
          <p:nvPr/>
        </p:nvSpPr>
        <p:spPr>
          <a:xfrm>
            <a:off x="173601" y="5720575"/>
            <a:ext cx="11663156" cy="512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700" dirty="0">
                <a:solidFill>
                  <a:srgbClr val="002060"/>
                </a:solidFill>
                <a:hlinkClick r:id="rId4"/>
              </a:rPr>
              <a:t>https://sifive.cdn.prismic.io/sifive/8328bc5d-b7ea-4885-a7f9-30fc108b7222_HiFive_Unleashed_Getting_Started_Guide-v1p2.pdf</a:t>
            </a:r>
            <a:endParaRPr lang="en-US" altLang="zh-CN" sz="17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565A611-C547-476F-8F44-6B8F9B12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4064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57330E-FD98-41CE-BCF3-6A775494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771" y="172751"/>
            <a:ext cx="6596258" cy="89690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/>
                </a:solidFill>
              </a:rPr>
              <a:t>Porting OpenJ9 JDK to RISC-V (3)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E9CD93-583F-4F92-9397-7210BC231F1A}"/>
              </a:ext>
            </a:extLst>
          </p:cNvPr>
          <p:cNvSpPr txBox="1">
            <a:spLocks/>
          </p:cNvSpPr>
          <p:nvPr/>
        </p:nvSpPr>
        <p:spPr>
          <a:xfrm>
            <a:off x="196751" y="1057557"/>
            <a:ext cx="6064349" cy="762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000" dirty="0"/>
              <a:t>Development of OpenJ9 JDK on RISC-V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CAB9785-6F29-4A78-9CFE-164142FE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9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7AE63E-EF5E-4E20-A886-95F8030A7DE0}"/>
              </a:ext>
            </a:extLst>
          </p:cNvPr>
          <p:cNvGrpSpPr/>
          <p:nvPr/>
        </p:nvGrpSpPr>
        <p:grpSpPr>
          <a:xfrm>
            <a:off x="510988" y="1948358"/>
            <a:ext cx="11033312" cy="3251172"/>
            <a:chOff x="510988" y="1948358"/>
            <a:chExt cx="11033312" cy="3251172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78C6027D-FF5A-474B-91E6-C198D178F9B6}"/>
                </a:ext>
              </a:extLst>
            </p:cNvPr>
            <p:cNvSpPr/>
            <p:nvPr/>
          </p:nvSpPr>
          <p:spPr>
            <a:xfrm>
              <a:off x="510988" y="4063866"/>
              <a:ext cx="11033312" cy="11356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highlight>
                  <a:srgbClr val="000000"/>
                </a:highlight>
              </a:endParaRP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AE9D32D-071F-4B93-A9FD-A23D31EA62AB}"/>
                </a:ext>
              </a:extLst>
            </p:cNvPr>
            <p:cNvSpPr/>
            <p:nvPr/>
          </p:nvSpPr>
          <p:spPr>
            <a:xfrm>
              <a:off x="537887" y="1948358"/>
              <a:ext cx="1922929" cy="20185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0CB639-5FEB-4EAA-A304-838F2F7C2750}"/>
                </a:ext>
              </a:extLst>
            </p:cNvPr>
            <p:cNvSpPr/>
            <p:nvPr/>
          </p:nvSpPr>
          <p:spPr>
            <a:xfrm>
              <a:off x="2541494" y="1948358"/>
              <a:ext cx="5165005" cy="201852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D0D7CA1-F05F-4E2F-AB67-9A18AFD520DB}"/>
                </a:ext>
              </a:extLst>
            </p:cNvPr>
            <p:cNvSpPr/>
            <p:nvPr/>
          </p:nvSpPr>
          <p:spPr>
            <a:xfrm>
              <a:off x="7791664" y="1948358"/>
              <a:ext cx="3342501" cy="201852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ED8C3-6B39-415D-ADD8-0EA1C0B3875C}"/>
                </a:ext>
              </a:extLst>
            </p:cNvPr>
            <p:cNvSpPr txBox="1"/>
            <p:nvPr/>
          </p:nvSpPr>
          <p:spPr>
            <a:xfrm>
              <a:off x="722756" y="2732964"/>
              <a:ext cx="1553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OpenJDK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1ACF45-6AE1-4BAB-89B0-0C33191ED02D}"/>
                </a:ext>
              </a:extLst>
            </p:cNvPr>
            <p:cNvSpPr txBox="1"/>
            <p:nvPr/>
          </p:nvSpPr>
          <p:spPr>
            <a:xfrm>
              <a:off x="4307060" y="3505218"/>
              <a:ext cx="1553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OpenJ9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9D27CC-B05D-44A9-9FC6-197097C6D622}"/>
                </a:ext>
              </a:extLst>
            </p:cNvPr>
            <p:cNvSpPr txBox="1"/>
            <p:nvPr/>
          </p:nvSpPr>
          <p:spPr>
            <a:xfrm>
              <a:off x="8734506" y="3505218"/>
              <a:ext cx="1553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OMR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B0EDD4-743B-4CBF-9E4D-59EA42562BDE}"/>
                </a:ext>
              </a:extLst>
            </p:cNvPr>
            <p:cNvSpPr txBox="1"/>
            <p:nvPr/>
          </p:nvSpPr>
          <p:spPr>
            <a:xfrm>
              <a:off x="3774582" y="4400865"/>
              <a:ext cx="4252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Building scripts &amp; Configuration</a:t>
              </a:r>
            </a:p>
          </p:txBody>
        </p:sp>
        <p:sp>
          <p:nvSpPr>
            <p:cNvPr id="4" name="Arrow: Up-Down 3">
              <a:extLst>
                <a:ext uri="{FF2B5EF4-FFF2-40B4-BE49-F238E27FC236}">
                  <a16:creationId xmlns:a16="http://schemas.microsoft.com/office/drawing/2014/main" id="{3E6026B4-9C00-4583-8C87-BE3ED93A3652}"/>
                </a:ext>
              </a:extLst>
            </p:cNvPr>
            <p:cNvSpPr/>
            <p:nvPr/>
          </p:nvSpPr>
          <p:spPr>
            <a:xfrm>
              <a:off x="1344706" y="3969737"/>
              <a:ext cx="255494" cy="336999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Arrow: Up-Down 13">
              <a:extLst>
                <a:ext uri="{FF2B5EF4-FFF2-40B4-BE49-F238E27FC236}">
                  <a16:creationId xmlns:a16="http://schemas.microsoft.com/office/drawing/2014/main" id="{2C97E50B-4A6A-4C58-A19D-EEF0971B0EF3}"/>
                </a:ext>
              </a:extLst>
            </p:cNvPr>
            <p:cNvSpPr/>
            <p:nvPr/>
          </p:nvSpPr>
          <p:spPr>
            <a:xfrm>
              <a:off x="5033683" y="3987667"/>
              <a:ext cx="255494" cy="336999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79DDAB66-430C-4E4D-9045-A96EF02B1C0E}"/>
                </a:ext>
              </a:extLst>
            </p:cNvPr>
            <p:cNvSpPr/>
            <p:nvPr/>
          </p:nvSpPr>
          <p:spPr>
            <a:xfrm>
              <a:off x="9368119" y="3992150"/>
              <a:ext cx="255494" cy="336999"/>
            </a:xfrm>
            <a:prstGeom prst="upDown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ounded Rectangle 7">
              <a:extLst>
                <a:ext uri="{FF2B5EF4-FFF2-40B4-BE49-F238E27FC236}">
                  <a16:creationId xmlns:a16="http://schemas.microsoft.com/office/drawing/2014/main" id="{5C6DC105-6985-4D27-815B-5CB64FD727DF}"/>
                </a:ext>
              </a:extLst>
            </p:cNvPr>
            <p:cNvSpPr/>
            <p:nvPr/>
          </p:nvSpPr>
          <p:spPr>
            <a:xfrm>
              <a:off x="2899044" y="2162937"/>
              <a:ext cx="2089890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VM/Interpreter mode</a:t>
              </a:r>
            </a:p>
          </p:txBody>
        </p:sp>
        <p:sp>
          <p:nvSpPr>
            <p:cNvPr id="18" name="Rounded Rectangle 7">
              <a:extLst>
                <a:ext uri="{FF2B5EF4-FFF2-40B4-BE49-F238E27FC236}">
                  <a16:creationId xmlns:a16="http://schemas.microsoft.com/office/drawing/2014/main" id="{3AB30AC5-37C6-4341-91DC-85912E2E1171}"/>
                </a:ext>
              </a:extLst>
            </p:cNvPr>
            <p:cNvSpPr/>
            <p:nvPr/>
          </p:nvSpPr>
          <p:spPr>
            <a:xfrm>
              <a:off x="2903045" y="3115245"/>
              <a:ext cx="2072442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LibFFI</a:t>
              </a:r>
              <a:r>
                <a:rPr lang="en-US" dirty="0"/>
                <a:t>-JNI/RISC-V</a:t>
              </a:r>
            </a:p>
          </p:txBody>
        </p:sp>
        <p:sp>
          <p:nvSpPr>
            <p:cNvPr id="23" name="Rounded Rectangle 7">
              <a:extLst>
                <a:ext uri="{FF2B5EF4-FFF2-40B4-BE49-F238E27FC236}">
                  <a16:creationId xmlns:a16="http://schemas.microsoft.com/office/drawing/2014/main" id="{879766B3-44CB-4500-92FF-CF1E660AE5BA}"/>
                </a:ext>
              </a:extLst>
            </p:cNvPr>
            <p:cNvSpPr/>
            <p:nvPr/>
          </p:nvSpPr>
          <p:spPr>
            <a:xfrm>
              <a:off x="9801597" y="2937863"/>
              <a:ext cx="963774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MISC</a:t>
              </a:r>
            </a:p>
          </p:txBody>
        </p:sp>
        <p:sp>
          <p:nvSpPr>
            <p:cNvPr id="24" name="Rounded Rectangle 7">
              <a:extLst>
                <a:ext uri="{FF2B5EF4-FFF2-40B4-BE49-F238E27FC236}">
                  <a16:creationId xmlns:a16="http://schemas.microsoft.com/office/drawing/2014/main" id="{345620C3-0F52-40F5-9906-580519C3DF70}"/>
                </a:ext>
              </a:extLst>
            </p:cNvPr>
            <p:cNvSpPr/>
            <p:nvPr/>
          </p:nvSpPr>
          <p:spPr>
            <a:xfrm>
              <a:off x="2885597" y="2641391"/>
              <a:ext cx="2089890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Little-Endian</a:t>
              </a:r>
            </a:p>
          </p:txBody>
        </p:sp>
        <p:sp>
          <p:nvSpPr>
            <p:cNvPr id="25" name="Rounded Rectangle 7">
              <a:extLst>
                <a:ext uri="{FF2B5EF4-FFF2-40B4-BE49-F238E27FC236}">
                  <a16:creationId xmlns:a16="http://schemas.microsoft.com/office/drawing/2014/main" id="{C06B91AE-A558-430F-BAD1-745D8CE2EC74}"/>
                </a:ext>
              </a:extLst>
            </p:cNvPr>
            <p:cNvSpPr/>
            <p:nvPr/>
          </p:nvSpPr>
          <p:spPr>
            <a:xfrm>
              <a:off x="5042500" y="3103844"/>
              <a:ext cx="1426526" cy="42289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DDR/RISC-V</a:t>
              </a:r>
            </a:p>
          </p:txBody>
        </p:sp>
        <p:sp>
          <p:nvSpPr>
            <p:cNvPr id="26" name="Rounded Rectangle 7">
              <a:extLst>
                <a:ext uri="{FF2B5EF4-FFF2-40B4-BE49-F238E27FC236}">
                  <a16:creationId xmlns:a16="http://schemas.microsoft.com/office/drawing/2014/main" id="{8ACF5A89-1435-46EF-989F-38A17F8BA2DD}"/>
                </a:ext>
              </a:extLst>
            </p:cNvPr>
            <p:cNvSpPr/>
            <p:nvPr/>
          </p:nvSpPr>
          <p:spPr>
            <a:xfrm>
              <a:off x="8216260" y="2953749"/>
              <a:ext cx="1533098" cy="386288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Port Library</a:t>
              </a:r>
            </a:p>
          </p:txBody>
        </p:sp>
        <p:sp>
          <p:nvSpPr>
            <p:cNvPr id="27" name="Rounded Rectangle 7">
              <a:extLst>
                <a:ext uri="{FF2B5EF4-FFF2-40B4-BE49-F238E27FC236}">
                  <a16:creationId xmlns:a16="http://schemas.microsoft.com/office/drawing/2014/main" id="{5361557C-3E42-4127-B98B-0FCF41BC6C56}"/>
                </a:ext>
              </a:extLst>
            </p:cNvPr>
            <p:cNvSpPr/>
            <p:nvPr/>
          </p:nvSpPr>
          <p:spPr>
            <a:xfrm>
              <a:off x="5029272" y="2605307"/>
              <a:ext cx="2321714" cy="42964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Gencon</a:t>
              </a:r>
              <a:r>
                <a:rPr lang="en-US" dirty="0"/>
                <a:t> GC</a:t>
              </a:r>
            </a:p>
          </p:txBody>
        </p:sp>
        <p:sp>
          <p:nvSpPr>
            <p:cNvPr id="29" name="Rounded Rectangle 7">
              <a:extLst>
                <a:ext uri="{FF2B5EF4-FFF2-40B4-BE49-F238E27FC236}">
                  <a16:creationId xmlns:a16="http://schemas.microsoft.com/office/drawing/2014/main" id="{CBD0A61B-9596-4ABC-A4CE-18398F53AAE4}"/>
                </a:ext>
              </a:extLst>
            </p:cNvPr>
            <p:cNvSpPr/>
            <p:nvPr/>
          </p:nvSpPr>
          <p:spPr>
            <a:xfrm>
              <a:off x="8203008" y="2469221"/>
              <a:ext cx="2575304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Atomic Support/CAS</a:t>
              </a:r>
            </a:p>
          </p:txBody>
        </p:sp>
        <p:sp>
          <p:nvSpPr>
            <p:cNvPr id="30" name="Rounded Rectangle 7">
              <a:extLst>
                <a:ext uri="{FF2B5EF4-FFF2-40B4-BE49-F238E27FC236}">
                  <a16:creationId xmlns:a16="http://schemas.microsoft.com/office/drawing/2014/main" id="{D9B19840-4051-4E6A-B61C-991DB4BACAD2}"/>
                </a:ext>
              </a:extLst>
            </p:cNvPr>
            <p:cNvSpPr/>
            <p:nvPr/>
          </p:nvSpPr>
          <p:spPr>
            <a:xfrm>
              <a:off x="6527293" y="3093698"/>
              <a:ext cx="810246" cy="42964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MISC</a:t>
              </a:r>
            </a:p>
          </p:txBody>
        </p:sp>
        <p:sp>
          <p:nvSpPr>
            <p:cNvPr id="31" name="Rounded Rectangle 7">
              <a:extLst>
                <a:ext uri="{FF2B5EF4-FFF2-40B4-BE49-F238E27FC236}">
                  <a16:creationId xmlns:a16="http://schemas.microsoft.com/office/drawing/2014/main" id="{9B3F1D91-9D4E-4C00-A134-59C8B4B85FF3}"/>
                </a:ext>
              </a:extLst>
            </p:cNvPr>
            <p:cNvSpPr/>
            <p:nvPr/>
          </p:nvSpPr>
          <p:spPr>
            <a:xfrm>
              <a:off x="5067577" y="2209808"/>
              <a:ext cx="2269962" cy="339490"/>
            </a:xfrm>
            <a:prstGeom prst="roundRect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JIT/AOT (disabled)</a:t>
              </a:r>
            </a:p>
          </p:txBody>
        </p:sp>
      </p:grp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3CC3215-EB51-424A-B7C6-66F5FCA3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7" y="5115932"/>
            <a:ext cx="10381131" cy="119459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A" altLang="zh-CN" sz="2000" dirty="0"/>
              <a:t>Java Native Interface (JNI) support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sz="1600" dirty="0"/>
              <a:t>the Foreign Function Interface (FFI) library on RISC-V from </a:t>
            </a:r>
            <a:r>
              <a:rPr lang="en-CA" altLang="zh-CN" sz="1600" dirty="0">
                <a:hlinkClick r:id="rId3"/>
              </a:rPr>
              <a:t>https://github.com/libffi/libffi/tree/master/src/riscv</a:t>
            </a:r>
            <a:endParaRPr lang="en-CA" altLang="zh-CN" sz="1600" dirty="0"/>
          </a:p>
          <a:p>
            <a:pPr marL="457200" lvl="1" indent="0">
              <a:lnSpc>
                <a:spcPct val="150000"/>
              </a:lnSpc>
              <a:buNone/>
            </a:pPr>
            <a:endParaRPr lang="en-CA" altLang="zh-CN" sz="2000" dirty="0"/>
          </a:p>
        </p:txBody>
      </p:sp>
    </p:spTree>
    <p:extLst>
      <p:ext uri="{BB962C8B-B14F-4D97-AF65-F5344CB8AC3E}">
        <p14:creationId xmlns:p14="http://schemas.microsoft.com/office/powerpoint/2010/main" val="65490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57330E-FD98-41CE-BCF3-6A775494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59" y="169601"/>
            <a:ext cx="7623410" cy="89690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/>
                </a:solidFill>
              </a:rPr>
              <a:t>Porting OpenJ9 JDK to RISC-V (4)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E9CD93-583F-4F92-9397-7210BC231F1A}"/>
              </a:ext>
            </a:extLst>
          </p:cNvPr>
          <p:cNvSpPr txBox="1">
            <a:spLocks/>
          </p:cNvSpPr>
          <p:nvPr/>
        </p:nvSpPr>
        <p:spPr>
          <a:xfrm>
            <a:off x="221944" y="1194397"/>
            <a:ext cx="10812548" cy="629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/>
              <a:t>Mix of local complication &amp; cross-compilation in OpenJ9 JDK on RISC-V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95B4A6-2D8F-472A-AC43-645381B5E7AF}"/>
              </a:ext>
            </a:extLst>
          </p:cNvPr>
          <p:cNvSpPr/>
          <p:nvPr/>
        </p:nvSpPr>
        <p:spPr>
          <a:xfrm>
            <a:off x="432014" y="4779465"/>
            <a:ext cx="11494011" cy="944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CA" sz="2000" dirty="0">
                <a:solidFill>
                  <a:schemeClr val="tx1"/>
                </a:solidFill>
              </a:rPr>
              <a:t>Local toolchain (on the host system): </a:t>
            </a:r>
            <a:r>
              <a:rPr lang="de-DE" sz="2000" dirty="0">
                <a:solidFill>
                  <a:schemeClr val="tx1"/>
                </a:solidFill>
              </a:rPr>
              <a:t>/usr/bin/gcc &amp; g++, etc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de-DE" sz="2000" dirty="0">
                <a:solidFill>
                  <a:schemeClr val="tx1"/>
                </a:solidFill>
              </a:rPr>
              <a:t>Cross-toochain (on the host system): </a:t>
            </a:r>
            <a:r>
              <a:rPr lang="en-CA" sz="2000" dirty="0">
                <a:solidFill>
                  <a:schemeClr val="tx1"/>
                </a:solidFill>
              </a:rPr>
              <a:t>riscv64-linux-gnu-gcc &amp; g++, </a:t>
            </a:r>
            <a:r>
              <a:rPr lang="en-CA" sz="2000" dirty="0" err="1">
                <a:solidFill>
                  <a:schemeClr val="tx1"/>
                </a:solidFill>
              </a:rPr>
              <a:t>etc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E41CA7E9-A8A9-4611-9C2E-59E395F4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B74677-84F8-4F92-B9E7-8DA6E44B1F0D}"/>
              </a:ext>
            </a:extLst>
          </p:cNvPr>
          <p:cNvGrpSpPr/>
          <p:nvPr/>
        </p:nvGrpSpPr>
        <p:grpSpPr>
          <a:xfrm>
            <a:off x="545058" y="2108135"/>
            <a:ext cx="10668368" cy="2535684"/>
            <a:chOff x="545058" y="2108135"/>
            <a:chExt cx="10668368" cy="25356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64DEC1-F56C-473C-BF26-1332CEF1DFBE}"/>
                </a:ext>
              </a:extLst>
            </p:cNvPr>
            <p:cNvSpPr/>
            <p:nvPr/>
          </p:nvSpPr>
          <p:spPr>
            <a:xfrm>
              <a:off x="545058" y="2108135"/>
              <a:ext cx="10668368" cy="25356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27EA4-70DE-4829-951B-14636608D036}"/>
                </a:ext>
              </a:extLst>
            </p:cNvPr>
            <p:cNvSpPr/>
            <p:nvPr/>
          </p:nvSpPr>
          <p:spPr>
            <a:xfrm>
              <a:off x="684466" y="2980032"/>
              <a:ext cx="1420816" cy="8185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tx1"/>
                  </a:solidFill>
                </a:rPr>
                <a:t>OpenJ9 JDK Source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E5AA4F-FE0D-4C01-B67C-E7696E9EF63F}"/>
                </a:ext>
              </a:extLst>
            </p:cNvPr>
            <p:cNvSpPr/>
            <p:nvPr/>
          </p:nvSpPr>
          <p:spPr>
            <a:xfrm>
              <a:off x="9352763" y="4165402"/>
              <a:ext cx="1778522" cy="393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tx1"/>
                  </a:solidFill>
                </a:rPr>
                <a:t>The Host System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1C8D8C-39C8-411E-A710-185E053C000E}"/>
                </a:ext>
              </a:extLst>
            </p:cNvPr>
            <p:cNvSpPr/>
            <p:nvPr/>
          </p:nvSpPr>
          <p:spPr>
            <a:xfrm>
              <a:off x="9120111" y="3032636"/>
              <a:ext cx="1968630" cy="776928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rgbClr val="C00000"/>
                  </a:solidFill>
                </a:rPr>
                <a:t>OpenJ9 Cross-Build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D8019A76-C755-4E12-9717-137CD5A101C0}"/>
                </a:ext>
              </a:extLst>
            </p:cNvPr>
            <p:cNvSpPr/>
            <p:nvPr/>
          </p:nvSpPr>
          <p:spPr>
            <a:xfrm>
              <a:off x="5564922" y="3111039"/>
              <a:ext cx="3507056" cy="703983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D3CD3D-0E34-4544-8766-A9FE3582F95B}"/>
                </a:ext>
              </a:extLst>
            </p:cNvPr>
            <p:cNvSpPr/>
            <p:nvPr/>
          </p:nvSpPr>
          <p:spPr>
            <a:xfrm>
              <a:off x="5764443" y="3267990"/>
              <a:ext cx="2653647" cy="393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solidFill>
                    <a:schemeClr val="tx1"/>
                  </a:solidFill>
                </a:rPr>
                <a:t>Cross-Compilation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4D75DEC-134B-4EA6-8772-7E4143E8020F}"/>
                </a:ext>
              </a:extLst>
            </p:cNvPr>
            <p:cNvSpPr/>
            <p:nvPr/>
          </p:nvSpPr>
          <p:spPr>
            <a:xfrm>
              <a:off x="2413070" y="2409912"/>
              <a:ext cx="3095781" cy="12371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D6E7E2-2D8D-4057-8E9B-5A5482BE36DD}"/>
                </a:ext>
              </a:extLst>
            </p:cNvPr>
            <p:cNvSpPr/>
            <p:nvPr/>
          </p:nvSpPr>
          <p:spPr>
            <a:xfrm>
              <a:off x="3015133" y="3306390"/>
              <a:ext cx="1835490" cy="30324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solidFill>
                    <a:schemeClr val="tx1"/>
                  </a:solidFill>
                </a:rPr>
                <a:t>Local Compilation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6FE4487-0B53-464D-8C4A-4F8F30C0148C}"/>
                </a:ext>
              </a:extLst>
            </p:cNvPr>
            <p:cNvGrpSpPr/>
            <p:nvPr/>
          </p:nvGrpSpPr>
          <p:grpSpPr>
            <a:xfrm>
              <a:off x="2772111" y="2575740"/>
              <a:ext cx="943080" cy="708498"/>
              <a:chOff x="1788160" y="3213262"/>
              <a:chExt cx="943080" cy="70849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A36FA0D-21DA-47F2-9B5E-B3ACBB896848}"/>
                  </a:ext>
                </a:extLst>
              </p:cNvPr>
              <p:cNvSpPr/>
              <p:nvPr/>
            </p:nvSpPr>
            <p:spPr>
              <a:xfrm>
                <a:off x="1788160" y="3213262"/>
                <a:ext cx="943080" cy="708498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56DD736-8141-4A45-946A-F73CF64AA565}"/>
                  </a:ext>
                </a:extLst>
              </p:cNvPr>
              <p:cNvSpPr/>
              <p:nvPr/>
            </p:nvSpPr>
            <p:spPr>
              <a:xfrm>
                <a:off x="1904469" y="3360025"/>
                <a:ext cx="710462" cy="393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>
                    <a:solidFill>
                      <a:schemeClr val="tx1"/>
                    </a:solidFill>
                  </a:rPr>
                  <a:t>Trace Tools</a:t>
                </a:r>
              </a:p>
            </p:txBody>
          </p:sp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F5C248DD-A7B4-44B1-8996-60D130276CB7}"/>
                </a:ext>
              </a:extLst>
            </p:cNvPr>
            <p:cNvSpPr/>
            <p:nvPr/>
          </p:nvSpPr>
          <p:spPr>
            <a:xfrm>
              <a:off x="2468820" y="2792902"/>
              <a:ext cx="299543" cy="240287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18CBBF7-7560-4AD6-B2C5-FB1787F04A62}"/>
                </a:ext>
              </a:extLst>
            </p:cNvPr>
            <p:cNvSpPr/>
            <p:nvPr/>
          </p:nvSpPr>
          <p:spPr>
            <a:xfrm>
              <a:off x="3720808" y="2806407"/>
              <a:ext cx="299543" cy="240287"/>
            </a:xfrm>
            <a:prstGeom prst="rightArrow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Arrow: Bent 36">
              <a:extLst>
                <a:ext uri="{FF2B5EF4-FFF2-40B4-BE49-F238E27FC236}">
                  <a16:creationId xmlns:a16="http://schemas.microsoft.com/office/drawing/2014/main" id="{D15759D9-EA48-4C54-ACA3-EFC8405BC775}"/>
                </a:ext>
              </a:extLst>
            </p:cNvPr>
            <p:cNvSpPr/>
            <p:nvPr/>
          </p:nvSpPr>
          <p:spPr>
            <a:xfrm rot="5400000">
              <a:off x="5493553" y="2815445"/>
              <a:ext cx="393569" cy="541951"/>
            </a:xfrm>
            <a:prstGeom prst="ben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B72D24B-26AE-4922-9293-38B4868E83D8}"/>
                </a:ext>
              </a:extLst>
            </p:cNvPr>
            <p:cNvSpPr/>
            <p:nvPr/>
          </p:nvSpPr>
          <p:spPr>
            <a:xfrm>
              <a:off x="4003031" y="2723957"/>
              <a:ext cx="1406946" cy="41273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tx1"/>
                  </a:solidFill>
                </a:rPr>
                <a:t>Trace Constant &amp; Headers</a:t>
              </a:r>
            </a:p>
          </p:txBody>
        </p:sp>
        <p:sp>
          <p:nvSpPr>
            <p:cNvPr id="38" name="Arrow: Down 37">
              <a:extLst>
                <a:ext uri="{FF2B5EF4-FFF2-40B4-BE49-F238E27FC236}">
                  <a16:creationId xmlns:a16="http://schemas.microsoft.com/office/drawing/2014/main" id="{54ADA00D-D5C7-49CA-A319-B31A84C92AC1}"/>
                </a:ext>
              </a:extLst>
            </p:cNvPr>
            <p:cNvSpPr/>
            <p:nvPr/>
          </p:nvSpPr>
          <p:spPr>
            <a:xfrm>
              <a:off x="7033391" y="2816052"/>
              <a:ext cx="179631" cy="463513"/>
            </a:xfrm>
            <a:prstGeom prst="down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B0EBFE7C-DA7F-4297-989F-970270440BBB}"/>
                </a:ext>
              </a:extLst>
            </p:cNvPr>
            <p:cNvSpPr/>
            <p:nvPr/>
          </p:nvSpPr>
          <p:spPr>
            <a:xfrm>
              <a:off x="2125230" y="3226554"/>
              <a:ext cx="263773" cy="472951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437DDA3-4ACE-46A3-B44E-2FB9F7EFED4F}"/>
                </a:ext>
              </a:extLst>
            </p:cNvPr>
            <p:cNvSpPr/>
            <p:nvPr/>
          </p:nvSpPr>
          <p:spPr>
            <a:xfrm>
              <a:off x="6227176" y="2341999"/>
              <a:ext cx="1875101" cy="55828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600" dirty="0">
                  <a:solidFill>
                    <a:schemeClr val="tx1"/>
                  </a:solidFill>
                </a:rPr>
                <a:t>OpenJ9 bootstrap &amp; build JDK 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EC23D-E4DC-47C9-A7F2-DA498210042C}"/>
                </a:ext>
              </a:extLst>
            </p:cNvPr>
            <p:cNvSpPr/>
            <p:nvPr/>
          </p:nvSpPr>
          <p:spPr>
            <a:xfrm>
              <a:off x="2284330" y="2234593"/>
              <a:ext cx="6779715" cy="2066794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0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39D15F-7092-4733-B2C0-A0E46A6CDDBC}"/>
                </a:ext>
              </a:extLst>
            </p:cNvPr>
            <p:cNvSpPr/>
            <p:nvPr/>
          </p:nvSpPr>
          <p:spPr>
            <a:xfrm>
              <a:off x="3581601" y="3866867"/>
              <a:ext cx="3609917" cy="322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solidFill>
                    <a:schemeClr val="tx1"/>
                  </a:solidFill>
                </a:rPr>
                <a:t>Compilation of OpenJ9 JDK/RISC-V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56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F57330E-FD98-41CE-BCF3-6A775494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94" y="234344"/>
            <a:ext cx="7137115" cy="896905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/>
                </a:solidFill>
              </a:rPr>
              <a:t>Porting OpenJ9 JDK to RISC-V (5)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2FAF7F15-AE1F-435A-A431-1A6E68E80909}"/>
              </a:ext>
            </a:extLst>
          </p:cNvPr>
          <p:cNvSpPr txBox="1">
            <a:spLocks/>
          </p:cNvSpPr>
          <p:nvPr/>
        </p:nvSpPr>
        <p:spPr>
          <a:xfrm>
            <a:off x="82450" y="6003775"/>
            <a:ext cx="10832383" cy="885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1700" dirty="0">
                <a:solidFill>
                  <a:srgbClr val="002060"/>
                </a:solidFill>
              </a:rPr>
              <a:t>OpenJ9 on RISC-V: </a:t>
            </a:r>
            <a:r>
              <a:rPr lang="en-US" altLang="zh-CN" sz="1700" dirty="0">
                <a:solidFill>
                  <a:srgbClr val="002060"/>
                </a:solidFill>
                <a:hlinkClick r:id="rId3"/>
              </a:rPr>
              <a:t>https://github.com/eclipse/openj9/blob/master/doc/build-instructions/Build_Instructions_V11.md#riscv64</a:t>
            </a:r>
            <a:endParaRPr lang="en-US" altLang="zh-CN" sz="1700" dirty="0">
              <a:solidFill>
                <a:srgbClr val="00206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700" dirty="0"/>
              <a:t>Fedora/RISCV on U540: </a:t>
            </a:r>
            <a:r>
              <a:rPr lang="en-US" altLang="zh-CN" sz="1700" dirty="0">
                <a:hlinkClick r:id="rId4"/>
              </a:rPr>
              <a:t>https://fedoraproject.org/wiki/Architectures/RISC-V/Installing</a:t>
            </a:r>
            <a:endParaRPr lang="en-US" altLang="zh-CN" sz="1700" dirty="0"/>
          </a:p>
        </p:txBody>
      </p:sp>
      <p:sp>
        <p:nvSpPr>
          <p:cNvPr id="54" name="Slide Number Placeholder 3">
            <a:extLst>
              <a:ext uri="{FF2B5EF4-FFF2-40B4-BE49-F238E27FC236}">
                <a16:creationId xmlns:a16="http://schemas.microsoft.com/office/drawing/2014/main" id="{BDE86F65-86EA-4100-BD29-C9041101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11</a:t>
            </a:r>
          </a:p>
        </p:txBody>
      </p:sp>
      <p:sp>
        <p:nvSpPr>
          <p:cNvPr id="100" name="内容占位符 2">
            <a:extLst>
              <a:ext uri="{FF2B5EF4-FFF2-40B4-BE49-F238E27FC236}">
                <a16:creationId xmlns:a16="http://schemas.microsoft.com/office/drawing/2014/main" id="{1397A418-A7BF-4086-A444-8F26D44B614C}"/>
              </a:ext>
            </a:extLst>
          </p:cNvPr>
          <p:cNvSpPr txBox="1">
            <a:spLocks/>
          </p:cNvSpPr>
          <p:nvPr/>
        </p:nvSpPr>
        <p:spPr>
          <a:xfrm>
            <a:off x="9336994" y="693952"/>
            <a:ext cx="1464933" cy="529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700" dirty="0">
                <a:solidFill>
                  <a:srgbClr val="002060"/>
                </a:solidFill>
              </a:rPr>
              <a:t>Debian/RISC-V</a:t>
            </a:r>
            <a:endParaRPr lang="en-US" altLang="zh-CN" sz="1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4F0FC-30BE-4DC7-BC6E-1F35C59349F0}"/>
              </a:ext>
            </a:extLst>
          </p:cNvPr>
          <p:cNvGrpSpPr/>
          <p:nvPr/>
        </p:nvGrpSpPr>
        <p:grpSpPr>
          <a:xfrm>
            <a:off x="180077" y="950752"/>
            <a:ext cx="10856511" cy="5015001"/>
            <a:chOff x="180077" y="950752"/>
            <a:chExt cx="10856511" cy="5015001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91329C64-3426-4DDB-8A82-F2BB37DA77FF}"/>
                </a:ext>
              </a:extLst>
            </p:cNvPr>
            <p:cNvSpPr/>
            <p:nvPr/>
          </p:nvSpPr>
          <p:spPr>
            <a:xfrm>
              <a:off x="193907" y="3286215"/>
              <a:ext cx="1557104" cy="241299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内容占位符 2">
              <a:extLst>
                <a:ext uri="{FF2B5EF4-FFF2-40B4-BE49-F238E27FC236}">
                  <a16:creationId xmlns:a16="http://schemas.microsoft.com/office/drawing/2014/main" id="{C423B347-E35D-4131-A75E-F048CD446FC0}"/>
                </a:ext>
              </a:extLst>
            </p:cNvPr>
            <p:cNvSpPr txBox="1">
              <a:spLocks/>
            </p:cNvSpPr>
            <p:nvPr/>
          </p:nvSpPr>
          <p:spPr>
            <a:xfrm>
              <a:off x="244707" y="2767119"/>
              <a:ext cx="1464933" cy="5444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buNone/>
              </a:pPr>
              <a:r>
                <a:rPr lang="en-US" altLang="zh-CN" sz="1700" dirty="0">
                  <a:solidFill>
                    <a:srgbClr val="002060"/>
                  </a:solidFill>
                </a:rPr>
                <a:t>Install all libraries for OpenJDK11</a:t>
              </a:r>
              <a:endParaRPr lang="en-US" altLang="zh-CN" sz="17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29AD89-BB07-4A82-9123-FFCF96B4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7575" y="2720819"/>
              <a:ext cx="1204798" cy="911192"/>
            </a:xfrm>
            <a:prstGeom prst="rect">
              <a:avLst/>
            </a:prstGeom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F3AE373-261F-4EB1-A753-C940E1E2A7DA}"/>
                </a:ext>
              </a:extLst>
            </p:cNvPr>
            <p:cNvSpPr/>
            <p:nvPr/>
          </p:nvSpPr>
          <p:spPr>
            <a:xfrm>
              <a:off x="3466439" y="3341482"/>
              <a:ext cx="1744713" cy="197607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内容占位符 2">
              <a:extLst>
                <a:ext uri="{FF2B5EF4-FFF2-40B4-BE49-F238E27FC236}">
                  <a16:creationId xmlns:a16="http://schemas.microsoft.com/office/drawing/2014/main" id="{1204F3AF-EDAC-49BB-869B-3F5F9670F09F}"/>
                </a:ext>
              </a:extLst>
            </p:cNvPr>
            <p:cNvSpPr txBox="1">
              <a:spLocks/>
            </p:cNvSpPr>
            <p:nvPr/>
          </p:nvSpPr>
          <p:spPr>
            <a:xfrm>
              <a:off x="3757144" y="2830252"/>
              <a:ext cx="1392381" cy="58100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>
                  <a:solidFill>
                    <a:srgbClr val="002060"/>
                  </a:solidFill>
                </a:rPr>
                <a:t>Mounted onto the host system</a:t>
              </a:r>
              <a:endParaRPr lang="en-US" altLang="zh-CN" sz="1400" dirty="0"/>
            </a:p>
          </p:txBody>
        </p:sp>
        <p:grpSp>
          <p:nvGrpSpPr>
            <p:cNvPr id="34" name="Group">
              <a:extLst>
                <a:ext uri="{FF2B5EF4-FFF2-40B4-BE49-F238E27FC236}">
                  <a16:creationId xmlns:a16="http://schemas.microsoft.com/office/drawing/2014/main" id="{78C66663-7AC8-43E8-ACE4-51679AE1DFFB}"/>
                </a:ext>
              </a:extLst>
            </p:cNvPr>
            <p:cNvGrpSpPr/>
            <p:nvPr/>
          </p:nvGrpSpPr>
          <p:grpSpPr>
            <a:xfrm>
              <a:off x="4887619" y="4556500"/>
              <a:ext cx="1220722" cy="589502"/>
              <a:chOff x="0" y="0"/>
              <a:chExt cx="3620843" cy="1681435"/>
            </a:xfrm>
          </p:grpSpPr>
          <p:grpSp>
            <p:nvGrpSpPr>
              <p:cNvPr id="35" name="Group">
                <a:extLst>
                  <a:ext uri="{FF2B5EF4-FFF2-40B4-BE49-F238E27FC236}">
                    <a16:creationId xmlns:a16="http://schemas.microsoft.com/office/drawing/2014/main" id="{2B059160-8B39-4724-B5AB-9D28C99C61C1}"/>
                  </a:ext>
                </a:extLst>
              </p:cNvPr>
              <p:cNvGrpSpPr/>
              <p:nvPr/>
            </p:nvGrpSpPr>
            <p:grpSpPr>
              <a:xfrm>
                <a:off x="1175697" y="490474"/>
                <a:ext cx="2445146" cy="1190961"/>
                <a:chOff x="0" y="13789"/>
                <a:chExt cx="2445146" cy="1190960"/>
              </a:xfrm>
            </p:grpSpPr>
            <p:sp>
              <p:nvSpPr>
                <p:cNvPr id="38" name="Oval">
                  <a:extLst>
                    <a:ext uri="{FF2B5EF4-FFF2-40B4-BE49-F238E27FC236}">
                      <a16:creationId xmlns:a16="http://schemas.microsoft.com/office/drawing/2014/main" id="{51CC7AF3-F7B0-4C70-A238-FDA0CAB8C14E}"/>
                    </a:ext>
                  </a:extLst>
                </p:cNvPr>
                <p:cNvSpPr/>
                <p:nvPr/>
              </p:nvSpPr>
              <p:spPr>
                <a:xfrm>
                  <a:off x="1446863" y="13789"/>
                  <a:ext cx="973149" cy="996051"/>
                </a:xfrm>
                <a:prstGeom prst="ellipse">
                  <a:avLst/>
                </a:prstGeom>
                <a:solidFill>
                  <a:srgbClr val="453D66"/>
                </a:solidFill>
                <a:ln w="2540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sz="506"/>
                </a:p>
              </p:txBody>
            </p:sp>
            <p:pic>
              <p:nvPicPr>
                <p:cNvPr id="39" name="Image" descr="Image">
                  <a:extLst>
                    <a:ext uri="{FF2B5EF4-FFF2-40B4-BE49-F238E27FC236}">
                      <a16:creationId xmlns:a16="http://schemas.microsoft.com/office/drawing/2014/main" id="{32C54C51-70FC-447F-A9E7-765CDCC3FF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181122"/>
                  <a:ext cx="2445146" cy="10236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6" name="Image" descr="Image">
                <a:extLst>
                  <a:ext uri="{FF2B5EF4-FFF2-40B4-BE49-F238E27FC236}">
                    <a16:creationId xmlns:a16="http://schemas.microsoft.com/office/drawing/2014/main" id="{3F8D3E98-800C-48BE-AA36-54952CE61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2631995" cy="7461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7" name="WITH">
                <a:extLst>
                  <a:ext uri="{FF2B5EF4-FFF2-40B4-BE49-F238E27FC236}">
                    <a16:creationId xmlns:a16="http://schemas.microsoft.com/office/drawing/2014/main" id="{E02C2AF5-34FC-4593-9E2B-DDD5462FDD4C}"/>
                  </a:ext>
                </a:extLst>
              </p:cNvPr>
              <p:cNvSpPr txBox="1"/>
              <p:nvPr/>
            </p:nvSpPr>
            <p:spPr>
              <a:xfrm>
                <a:off x="3635" y="669836"/>
                <a:ext cx="1159290" cy="61555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lc="http://schemas.openxmlformats.org/drawingml/2006/lockedCanvas" xmlns:ma14="http://schemas.microsoft.com/office/mac/drawingml/2011/main" xmlns="" val="1"/>
                </a:ext>
              </a:extLst>
            </p:spPr>
            <p:txBody>
              <a:bodyPr wrap="none" lIns="34290" tIns="34290" rIns="34290" bIns="34290" numCol="1" anchor="t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1050" dirty="0"/>
                  <a:t>WITH</a:t>
                </a:r>
              </a:p>
            </p:txBody>
          </p:sp>
        </p:grpSp>
        <p:sp>
          <p:nvSpPr>
            <p:cNvPr id="40" name="Arrow: Up 39">
              <a:extLst>
                <a:ext uri="{FF2B5EF4-FFF2-40B4-BE49-F238E27FC236}">
                  <a16:creationId xmlns:a16="http://schemas.microsoft.com/office/drawing/2014/main" id="{8DA132B0-6B60-4999-B949-DE81F50F5061}"/>
                </a:ext>
              </a:extLst>
            </p:cNvPr>
            <p:cNvSpPr/>
            <p:nvPr/>
          </p:nvSpPr>
          <p:spPr>
            <a:xfrm>
              <a:off x="5589343" y="3642514"/>
              <a:ext cx="182440" cy="844160"/>
            </a:xfrm>
            <a:prstGeom prst="up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内容占位符 2">
              <a:extLst>
                <a:ext uri="{FF2B5EF4-FFF2-40B4-BE49-F238E27FC236}">
                  <a16:creationId xmlns:a16="http://schemas.microsoft.com/office/drawing/2014/main" id="{274A1DD3-CB8F-479E-BD8E-E381606A5824}"/>
                </a:ext>
              </a:extLst>
            </p:cNvPr>
            <p:cNvSpPr txBox="1">
              <a:spLocks/>
            </p:cNvSpPr>
            <p:nvPr/>
          </p:nvSpPr>
          <p:spPr>
            <a:xfrm>
              <a:off x="4660174" y="3828472"/>
              <a:ext cx="1008267" cy="4358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altLang="zh-CN" sz="1400" dirty="0">
                  <a:solidFill>
                    <a:srgbClr val="002060"/>
                  </a:solidFill>
                </a:rPr>
                <a:t>bootstrap &amp; build JDK</a:t>
              </a:r>
              <a:endParaRPr lang="en-US" altLang="zh-CN" sz="14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F8FC18E-0F61-4583-AAE9-AB2586F4E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7610" y="2067016"/>
              <a:ext cx="1362542" cy="833014"/>
            </a:xfrm>
            <a:prstGeom prst="rect">
              <a:avLst/>
            </a:prstGeom>
          </p:spPr>
        </p:pic>
        <p:sp>
          <p:nvSpPr>
            <p:cNvPr id="53" name="内容占位符 2">
              <a:extLst>
                <a:ext uri="{FF2B5EF4-FFF2-40B4-BE49-F238E27FC236}">
                  <a16:creationId xmlns:a16="http://schemas.microsoft.com/office/drawing/2014/main" id="{2B4B4CAD-02FA-4A3D-9112-98E2F52A73E9}"/>
                </a:ext>
              </a:extLst>
            </p:cNvPr>
            <p:cNvSpPr txBox="1">
              <a:spLocks/>
            </p:cNvSpPr>
            <p:nvPr/>
          </p:nvSpPr>
          <p:spPr>
            <a:xfrm>
              <a:off x="5680563" y="1594296"/>
              <a:ext cx="2546485" cy="6168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>
                  <a:solidFill>
                    <a:srgbClr val="002060"/>
                  </a:solidFill>
                </a:rPr>
                <a:t>Upload the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cross-build </a:t>
              </a:r>
              <a:r>
                <a:rPr lang="en-US" altLang="zh-CN" sz="1400" dirty="0">
                  <a:solidFill>
                    <a:srgbClr val="002060"/>
                  </a:solidFill>
                </a:rPr>
                <a:t>to the target system (emulator)</a:t>
              </a:r>
              <a:endParaRPr lang="en-US" altLang="zh-CN" sz="1400" dirty="0"/>
            </a:p>
          </p:txBody>
        </p: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53FB3917-C1AC-4AA2-B34A-43AD9FC58ACA}"/>
                </a:ext>
              </a:extLst>
            </p:cNvPr>
            <p:cNvCxnSpPr>
              <a:cxnSpLocks/>
            </p:cNvCxnSpPr>
            <p:nvPr/>
          </p:nvCxnSpPr>
          <p:spPr>
            <a:xfrm>
              <a:off x="6274211" y="3496631"/>
              <a:ext cx="1625189" cy="1446209"/>
            </a:xfrm>
            <a:prstGeom prst="bentConnector3">
              <a:avLst>
                <a:gd name="adj1" fmla="val 70654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90">
              <a:extLst>
                <a:ext uri="{FF2B5EF4-FFF2-40B4-BE49-F238E27FC236}">
                  <a16:creationId xmlns:a16="http://schemas.microsoft.com/office/drawing/2014/main" id="{21E894A9-3CB0-419C-89BD-945C325E736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571176" y="1328838"/>
              <a:ext cx="562354" cy="224475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内容占位符 2">
              <a:extLst>
                <a:ext uri="{FF2B5EF4-FFF2-40B4-BE49-F238E27FC236}">
                  <a16:creationId xmlns:a16="http://schemas.microsoft.com/office/drawing/2014/main" id="{95C3A762-FC10-4723-A319-A89200BABC6F}"/>
                </a:ext>
              </a:extLst>
            </p:cNvPr>
            <p:cNvSpPr txBox="1">
              <a:spLocks/>
            </p:cNvSpPr>
            <p:nvPr/>
          </p:nvSpPr>
          <p:spPr>
            <a:xfrm>
              <a:off x="6217925" y="3609576"/>
              <a:ext cx="1279153" cy="10799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400" dirty="0">
                  <a:solidFill>
                    <a:srgbClr val="002060"/>
                  </a:solidFill>
                </a:rPr>
                <a:t>Upload the </a:t>
              </a:r>
              <a:r>
                <a:rPr lang="en-US" altLang="zh-CN" sz="1400" b="1" dirty="0">
                  <a:solidFill>
                    <a:srgbClr val="FF0000"/>
                  </a:solidFill>
                </a:rPr>
                <a:t>cross-build</a:t>
              </a:r>
              <a:r>
                <a:rPr lang="en-US" altLang="zh-CN" sz="1400" dirty="0">
                  <a:solidFill>
                    <a:srgbClr val="002060"/>
                  </a:solidFill>
                </a:rPr>
                <a:t> to the target system (U540)</a:t>
              </a:r>
              <a:endParaRPr lang="en-US" altLang="zh-CN" sz="14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847A1C-816F-42A9-BAFD-F6A0881EFAE5}"/>
                </a:ext>
              </a:extLst>
            </p:cNvPr>
            <p:cNvGrpSpPr/>
            <p:nvPr/>
          </p:nvGrpSpPr>
          <p:grpSpPr>
            <a:xfrm>
              <a:off x="1790700" y="2165136"/>
              <a:ext cx="1612900" cy="2177259"/>
              <a:chOff x="1790700" y="2165136"/>
              <a:chExt cx="1612900" cy="217725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B8EE510-8ECD-42EA-97CD-603D44151598}"/>
                  </a:ext>
                </a:extLst>
              </p:cNvPr>
              <p:cNvSpPr/>
              <p:nvPr/>
            </p:nvSpPr>
            <p:spPr>
              <a:xfrm>
                <a:off x="1790700" y="2600464"/>
                <a:ext cx="1612900" cy="174193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D336C63-E262-4612-AF4C-2EEBF4D23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5201" y="2691955"/>
                <a:ext cx="1509115" cy="87047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89DB052-319D-4D53-AB93-DE87D14EB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1460" y="3767358"/>
                <a:ext cx="1117599" cy="455400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54B3DF7-108C-44C9-9896-8BA7CA3A3253}"/>
                  </a:ext>
                </a:extLst>
              </p:cNvPr>
              <p:cNvCxnSpPr/>
              <p:nvPr/>
            </p:nvCxnSpPr>
            <p:spPr>
              <a:xfrm>
                <a:off x="1801811" y="3675918"/>
                <a:ext cx="16017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内容占位符 2">
                <a:extLst>
                  <a:ext uri="{FF2B5EF4-FFF2-40B4-BE49-F238E27FC236}">
                    <a16:creationId xmlns:a16="http://schemas.microsoft.com/office/drawing/2014/main" id="{DDE16E36-9BE2-4A0C-9EF4-3BE20287D1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6418" y="2165136"/>
                <a:ext cx="1464933" cy="529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700" dirty="0">
                    <a:solidFill>
                      <a:srgbClr val="002060"/>
                    </a:solidFill>
                  </a:rPr>
                  <a:t>Fedora/RISC-V</a:t>
                </a:r>
                <a:endParaRPr lang="en-US" altLang="zh-CN" sz="1700" dirty="0"/>
              </a:p>
            </p:txBody>
          </p:sp>
        </p:grpSp>
        <p:sp>
          <p:nvSpPr>
            <p:cNvPr id="98" name="内容占位符 2">
              <a:extLst>
                <a:ext uri="{FF2B5EF4-FFF2-40B4-BE49-F238E27FC236}">
                  <a16:creationId xmlns:a16="http://schemas.microsoft.com/office/drawing/2014/main" id="{BF94C4B0-D0F2-4F98-BAC7-7295332BD6FE}"/>
                </a:ext>
              </a:extLst>
            </p:cNvPr>
            <p:cNvSpPr txBox="1">
              <a:spLocks/>
            </p:cNvSpPr>
            <p:nvPr/>
          </p:nvSpPr>
          <p:spPr>
            <a:xfrm>
              <a:off x="3635558" y="1712231"/>
              <a:ext cx="1464933" cy="5290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700" dirty="0">
                  <a:solidFill>
                    <a:srgbClr val="002060"/>
                  </a:solidFill>
                </a:rPr>
                <a:t>Fedora/RISC-V</a:t>
              </a:r>
              <a:endParaRPr lang="en-US" altLang="zh-CN" sz="1700" dirty="0"/>
            </a:p>
          </p:txBody>
        </p:sp>
        <p:sp>
          <p:nvSpPr>
            <p:cNvPr id="103" name="内容占位符 2">
              <a:extLst>
                <a:ext uri="{FF2B5EF4-FFF2-40B4-BE49-F238E27FC236}">
                  <a16:creationId xmlns:a16="http://schemas.microsoft.com/office/drawing/2014/main" id="{3F0C3AAD-EBAE-4A85-BF6D-652C4FF03347}"/>
                </a:ext>
              </a:extLst>
            </p:cNvPr>
            <p:cNvSpPr txBox="1">
              <a:spLocks/>
            </p:cNvSpPr>
            <p:nvPr/>
          </p:nvSpPr>
          <p:spPr>
            <a:xfrm>
              <a:off x="5103225" y="4989292"/>
              <a:ext cx="996643" cy="52561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800" b="1" dirty="0">
                  <a:solidFill>
                    <a:srgbClr val="002060"/>
                  </a:solidFill>
                </a:rPr>
                <a:t>X86_64</a:t>
              </a:r>
              <a:endParaRPr lang="en-US" altLang="zh-CN" sz="1800" dirty="0"/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57CBD6B2-8BA6-49EE-B1C7-A0B0D384DA05}"/>
                </a:ext>
              </a:extLst>
            </p:cNvPr>
            <p:cNvSpPr txBox="1">
              <a:spLocks/>
            </p:cNvSpPr>
            <p:nvPr/>
          </p:nvSpPr>
          <p:spPr>
            <a:xfrm>
              <a:off x="180077" y="950752"/>
              <a:ext cx="4784348" cy="8715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3000" dirty="0"/>
                <a:t>Steps of the cross-compilation 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399B203-AB96-4544-8183-870528C37B07}"/>
                </a:ext>
              </a:extLst>
            </p:cNvPr>
            <p:cNvGrpSpPr/>
            <p:nvPr/>
          </p:nvGrpSpPr>
          <p:grpSpPr>
            <a:xfrm>
              <a:off x="9301934" y="1129171"/>
              <a:ext cx="1612900" cy="1741931"/>
              <a:chOff x="9403534" y="1050431"/>
              <a:chExt cx="1612900" cy="1741931"/>
            </a:xfrm>
            <a:solidFill>
              <a:schemeClr val="bg1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C9C173A-0EB5-409C-8516-C75BFDFC155C}"/>
                  </a:ext>
                </a:extLst>
              </p:cNvPr>
              <p:cNvSpPr/>
              <p:nvPr/>
            </p:nvSpPr>
            <p:spPr>
              <a:xfrm>
                <a:off x="9403534" y="1050431"/>
                <a:ext cx="1612900" cy="174193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FC4FBFC-97DE-4497-ABFE-B7E0C2CD1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74294" y="2228755"/>
                <a:ext cx="1117599" cy="455400"/>
              </a:xfrm>
              <a:prstGeom prst="rect">
                <a:avLst/>
              </a:prstGeom>
              <a:grpFill/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2B173C2-1AFA-4401-96FD-B2E4F4630931}"/>
                  </a:ext>
                </a:extLst>
              </p:cNvPr>
              <p:cNvCxnSpPr/>
              <p:nvPr/>
            </p:nvCxnSpPr>
            <p:spPr>
              <a:xfrm>
                <a:off x="9414645" y="2125885"/>
                <a:ext cx="1601789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5DA4AC82-1FAD-4F05-98B2-B14BDBAAF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20918" y="1131740"/>
                <a:ext cx="824350" cy="893938"/>
              </a:xfrm>
              <a:prstGeom prst="rect">
                <a:avLst/>
              </a:prstGeom>
              <a:grpFill/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6CFF465-82AE-433E-AB26-068DD951FF45}"/>
                </a:ext>
              </a:extLst>
            </p:cNvPr>
            <p:cNvSpPr/>
            <p:nvPr/>
          </p:nvSpPr>
          <p:spPr>
            <a:xfrm>
              <a:off x="7989775" y="1535484"/>
              <a:ext cx="1612900" cy="17419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90550C4-A780-4F78-9471-F2951C0CA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0535" y="2702378"/>
              <a:ext cx="1117599" cy="455400"/>
            </a:xfrm>
            <a:prstGeom prst="rect">
              <a:avLst/>
            </a:prstGeom>
          </p:spPr>
        </p:pic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D1F788-6F9E-48AF-A5E5-61D9CCC511FC}"/>
                </a:ext>
              </a:extLst>
            </p:cNvPr>
            <p:cNvCxnSpPr/>
            <p:nvPr/>
          </p:nvCxnSpPr>
          <p:spPr>
            <a:xfrm>
              <a:off x="8000886" y="2610938"/>
              <a:ext cx="16017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内容占位符 2">
              <a:extLst>
                <a:ext uri="{FF2B5EF4-FFF2-40B4-BE49-F238E27FC236}">
                  <a16:creationId xmlns:a16="http://schemas.microsoft.com/office/drawing/2014/main" id="{D43355A0-3165-400F-AE2B-31F071E06B6E}"/>
                </a:ext>
              </a:extLst>
            </p:cNvPr>
            <p:cNvSpPr txBox="1">
              <a:spLocks/>
            </p:cNvSpPr>
            <p:nvPr/>
          </p:nvSpPr>
          <p:spPr>
            <a:xfrm>
              <a:off x="7888819" y="1092812"/>
              <a:ext cx="1464933" cy="5290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700" dirty="0">
                  <a:solidFill>
                    <a:srgbClr val="002060"/>
                  </a:solidFill>
                </a:rPr>
                <a:t>Fedora/RISC-V</a:t>
              </a:r>
              <a:endParaRPr lang="en-US" altLang="zh-CN" sz="1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CA3659-4226-4E02-90CC-7D4A44AF8FEB}"/>
                </a:ext>
              </a:extLst>
            </p:cNvPr>
            <p:cNvGrpSpPr/>
            <p:nvPr/>
          </p:nvGrpSpPr>
          <p:grpSpPr>
            <a:xfrm>
              <a:off x="9360738" y="3387658"/>
              <a:ext cx="1675850" cy="2075659"/>
              <a:chOff x="9360738" y="3347018"/>
              <a:chExt cx="1675850" cy="207565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894597C-B7CC-4A9B-90B9-84D26113E227}"/>
                  </a:ext>
                </a:extLst>
              </p:cNvPr>
              <p:cNvSpPr/>
              <p:nvPr/>
            </p:nvSpPr>
            <p:spPr>
              <a:xfrm>
                <a:off x="9360738" y="3766855"/>
                <a:ext cx="1612900" cy="165582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526B1C2-EC2F-49CE-8164-B4D473DDB0C4}"/>
                  </a:ext>
                </a:extLst>
              </p:cNvPr>
              <p:cNvCxnSpPr/>
              <p:nvPr/>
            </p:nvCxnSpPr>
            <p:spPr>
              <a:xfrm>
                <a:off x="9371849" y="4842308"/>
                <a:ext cx="1601789" cy="0"/>
              </a:xfrm>
              <a:prstGeom prst="line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6F942DF3-96A0-4B6A-9289-7AC0D1A98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78122" y="3848163"/>
                <a:ext cx="824350" cy="89393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02" name="内容占位符 2">
                <a:extLst>
                  <a:ext uri="{FF2B5EF4-FFF2-40B4-BE49-F238E27FC236}">
                    <a16:creationId xmlns:a16="http://schemas.microsoft.com/office/drawing/2014/main" id="{30E2B6B0-EB50-4448-A7D8-C4353F0380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06844" y="3347018"/>
                <a:ext cx="1464933" cy="5290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1700" dirty="0">
                    <a:solidFill>
                      <a:srgbClr val="002060"/>
                    </a:solidFill>
                  </a:rPr>
                  <a:t>Debian/RISC-V</a:t>
                </a:r>
                <a:endParaRPr lang="en-US" altLang="zh-CN" sz="1700" dirty="0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BA469884-0A28-4AA7-A29F-E1B7D4F01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19059" y="4920199"/>
                <a:ext cx="1002026" cy="438150"/>
              </a:xfrm>
              <a:prstGeom prst="rect">
                <a:avLst/>
              </a:prstGeom>
            </p:spPr>
          </p:pic>
          <p:sp>
            <p:nvSpPr>
              <p:cNvPr id="62" name="内容占位符 2">
                <a:extLst>
                  <a:ext uri="{FF2B5EF4-FFF2-40B4-BE49-F238E27FC236}">
                    <a16:creationId xmlns:a16="http://schemas.microsoft.com/office/drawing/2014/main" id="{DF66DD93-242F-4A5D-8C2C-283EE07DE5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04121" y="4857155"/>
                <a:ext cx="732467" cy="4885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zh-CN" sz="1700" dirty="0"/>
                  <a:t>U540</a:t>
                </a:r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7F6DC54-8B54-4B12-96F9-997A96B3B525}"/>
                </a:ext>
              </a:extLst>
            </p:cNvPr>
            <p:cNvSpPr/>
            <p:nvPr/>
          </p:nvSpPr>
          <p:spPr>
            <a:xfrm>
              <a:off x="7914884" y="4292233"/>
              <a:ext cx="1612900" cy="1673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内容占位符 2">
              <a:extLst>
                <a:ext uri="{FF2B5EF4-FFF2-40B4-BE49-F238E27FC236}">
                  <a16:creationId xmlns:a16="http://schemas.microsoft.com/office/drawing/2014/main" id="{8695B2B2-BE2C-4E0A-B4BF-DF4E37146B82}"/>
                </a:ext>
              </a:extLst>
            </p:cNvPr>
            <p:cNvSpPr txBox="1">
              <a:spLocks/>
            </p:cNvSpPr>
            <p:nvPr/>
          </p:nvSpPr>
          <p:spPr>
            <a:xfrm>
              <a:off x="7945969" y="3872244"/>
              <a:ext cx="1464933" cy="5290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altLang="zh-CN" sz="1700" dirty="0">
                  <a:solidFill>
                    <a:srgbClr val="002060"/>
                  </a:solidFill>
                </a:rPr>
                <a:t>Fedora/RISC-V</a:t>
              </a:r>
              <a:endParaRPr lang="en-US" altLang="zh-CN" sz="1700" dirty="0"/>
            </a:p>
          </p:txBody>
        </p:sp>
        <p:sp>
          <p:nvSpPr>
            <p:cNvPr id="57" name="内容占位符 2">
              <a:extLst>
                <a:ext uri="{FF2B5EF4-FFF2-40B4-BE49-F238E27FC236}">
                  <a16:creationId xmlns:a16="http://schemas.microsoft.com/office/drawing/2014/main" id="{73CB1851-19D2-4DCC-9A27-E80DF5395600}"/>
                </a:ext>
              </a:extLst>
            </p:cNvPr>
            <p:cNvSpPr txBox="1">
              <a:spLocks/>
            </p:cNvSpPr>
            <p:nvPr/>
          </p:nvSpPr>
          <p:spPr>
            <a:xfrm>
              <a:off x="8833285" y="5402716"/>
              <a:ext cx="732467" cy="48853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zh-CN" sz="1700" dirty="0"/>
                <a:t>U540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0BB2F70-9299-4844-ADB9-4C127D60E42A}"/>
                </a:ext>
              </a:extLst>
            </p:cNvPr>
            <p:cNvCxnSpPr/>
            <p:nvPr/>
          </p:nvCxnSpPr>
          <p:spPr>
            <a:xfrm>
              <a:off x="7925995" y="5367686"/>
              <a:ext cx="16017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E6E6BC6-AA82-4B19-A76F-9CDA26A4B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47261" y="5452444"/>
              <a:ext cx="1002026" cy="43815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6E0633-5FAD-47A1-819C-2A49D180CEBD}"/>
                </a:ext>
              </a:extLst>
            </p:cNvPr>
            <p:cNvCxnSpPr/>
            <p:nvPr/>
          </p:nvCxnSpPr>
          <p:spPr>
            <a:xfrm>
              <a:off x="9527784" y="4292233"/>
              <a:ext cx="0" cy="1673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C331D77-10B7-4F12-8AA7-3857FC51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39197" y="1611158"/>
              <a:ext cx="1509115" cy="87047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6D3323D-3372-4E2A-9F56-3DA7E738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84225" y="4408268"/>
              <a:ext cx="1509115" cy="870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1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EEE76DF-31FB-46A3-A170-CDB91562332F}"/>
              </a:ext>
            </a:extLst>
          </p:cNvPr>
          <p:cNvSpPr txBox="1">
            <a:spLocks/>
          </p:cNvSpPr>
          <p:nvPr/>
        </p:nvSpPr>
        <p:spPr>
          <a:xfrm>
            <a:off x="167233" y="286384"/>
            <a:ext cx="7323331" cy="89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chemeClr val="tx2"/>
                </a:solidFill>
              </a:rPr>
              <a:t>Status of OpenJ9 JDK on RISC-V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51A1B1-9D5A-4642-AC9D-5DAB9E189D4F}"/>
              </a:ext>
            </a:extLst>
          </p:cNvPr>
          <p:cNvSpPr txBox="1">
            <a:spLocks/>
          </p:cNvSpPr>
          <p:nvPr/>
        </p:nvSpPr>
        <p:spPr>
          <a:xfrm>
            <a:off x="207574" y="1191172"/>
            <a:ext cx="7578493" cy="698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dirty="0"/>
              <a:t>Execution of OpenJ9 JDK (Interpreter mode)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66F350-B8F2-4351-92BA-04DF51C6174A}"/>
              </a:ext>
            </a:extLst>
          </p:cNvPr>
          <p:cNvSpPr txBox="1">
            <a:spLocks/>
          </p:cNvSpPr>
          <p:nvPr/>
        </p:nvSpPr>
        <p:spPr>
          <a:xfrm>
            <a:off x="231779" y="1908881"/>
            <a:ext cx="9966471" cy="3757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3400" dirty="0"/>
              <a:t>QEMU (Emulator)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Debian/RISC-V  (BBL &amp; </a:t>
            </a:r>
            <a:r>
              <a:rPr lang="en-CA" dirty="0" err="1"/>
              <a:t>OpenSBI</a:t>
            </a:r>
            <a:r>
              <a:rPr lang="en-CA" dirty="0"/>
              <a:t>)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CA" dirty="0"/>
              <a:t>Debian (Linux kernel 5.0) with Berkeley Boot Loader (BBL)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CA" dirty="0"/>
              <a:t>RISC-V (Linux kernel &gt; 5.3 ) with Open Source Supervisor Binary Interface (</a:t>
            </a:r>
            <a:r>
              <a:rPr lang="en-CA" dirty="0" err="1"/>
              <a:t>OpenSBI</a:t>
            </a:r>
            <a:r>
              <a:rPr lang="en-CA" dirty="0"/>
              <a:t>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Fedora/RISC-V (</a:t>
            </a:r>
            <a:r>
              <a:rPr lang="en-CA" dirty="0" err="1"/>
              <a:t>OpenSBI</a:t>
            </a:r>
            <a:r>
              <a:rPr lang="en-CA" dirty="0"/>
              <a:t>)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CA" dirty="0"/>
              <a:t>Linux kernel &gt; 5.3 with </a:t>
            </a:r>
            <a:r>
              <a:rPr lang="en-CA" dirty="0" err="1"/>
              <a:t>OpenSBI</a:t>
            </a:r>
            <a:endParaRPr lang="en-CA" dirty="0"/>
          </a:p>
          <a:p>
            <a:pPr algn="l"/>
            <a:endParaRPr lang="en-CA" dirty="0"/>
          </a:p>
          <a:p>
            <a:pPr algn="l"/>
            <a:r>
              <a:rPr lang="en-CA" sz="3400" dirty="0" err="1"/>
              <a:t>HiFive</a:t>
            </a:r>
            <a:r>
              <a:rPr lang="en-CA" sz="3400" dirty="0"/>
              <a:t> U540 (Dev board)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Debian (Linux kernel &gt; 5.3 &amp; patched with an </a:t>
            </a:r>
            <a:r>
              <a:rPr lang="en-CA" dirty="0" err="1"/>
              <a:t>OpenSBI</a:t>
            </a:r>
            <a:r>
              <a:rPr lang="en-CA" dirty="0"/>
              <a:t> fix)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Fedora &amp; Debian (Linux kernel &gt; 5.3 &amp; patched with an </a:t>
            </a:r>
            <a:r>
              <a:rPr lang="en-CA" dirty="0" err="1"/>
              <a:t>OpenSBI</a:t>
            </a:r>
            <a:r>
              <a:rPr lang="en-CA" dirty="0"/>
              <a:t> fix) </a:t>
            </a:r>
          </a:p>
          <a:p>
            <a:pPr lvl="1" algn="l"/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F3C2165-6D4D-4185-838A-8236F0FA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864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778" y="527104"/>
            <a:ext cx="3026440" cy="1025894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tx2"/>
                </a:solidFill>
              </a:rPr>
              <a:t>Future Work</a:t>
            </a:r>
            <a:endParaRPr lang="zh-CN" alt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0471" y="2096575"/>
            <a:ext cx="7566542" cy="2529213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altLang="zh-CN" dirty="0"/>
              <a:t>JIT support (Full JIT vs Lightweight JIT)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Various GC strategies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Java 8 &amp; other JDK LTS support</a:t>
            </a:r>
            <a:endParaRPr lang="zh-CN" altLang="en-US" dirty="0"/>
          </a:p>
          <a:p>
            <a:pPr>
              <a:lnSpc>
                <a:spcPct val="125000"/>
              </a:lnSpc>
            </a:pPr>
            <a:endParaRPr lang="en-US" altLang="zh-CN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602DF36-1AF7-4E12-8A8A-702B29A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3891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FCF45E9-BE30-464C-98EF-19F88DC56E09}"/>
              </a:ext>
            </a:extLst>
          </p:cNvPr>
          <p:cNvSpPr txBox="1">
            <a:spLocks/>
          </p:cNvSpPr>
          <p:nvPr/>
        </p:nvSpPr>
        <p:spPr>
          <a:xfrm>
            <a:off x="374210" y="3191896"/>
            <a:ext cx="8125885" cy="472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1800" dirty="0">
                <a:hlinkClick r:id="rId3"/>
              </a:rPr>
              <a:t>https://adoptopenjdk.net/nightly.html?variant=openjdk11&amp;jvmVariant=openj9</a:t>
            </a:r>
            <a:endParaRPr lang="en-US" altLang="zh-CN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C5AA22-3F0D-4638-A0E9-9761D9782809}"/>
              </a:ext>
            </a:extLst>
          </p:cNvPr>
          <p:cNvSpPr txBox="1">
            <a:spLocks/>
          </p:cNvSpPr>
          <p:nvPr/>
        </p:nvSpPr>
        <p:spPr>
          <a:xfrm>
            <a:off x="341936" y="363084"/>
            <a:ext cx="8888125" cy="60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/>
              <a:t>Downloading link of nightly builds at </a:t>
            </a:r>
            <a:r>
              <a:rPr lang="en-CA" sz="2800" dirty="0" err="1">
                <a:solidFill>
                  <a:srgbClr val="0070C0"/>
                </a:solidFill>
              </a:rPr>
              <a:t>AdoptOpenJDK</a:t>
            </a:r>
            <a:r>
              <a:rPr lang="en-CA" sz="2800" dirty="0">
                <a:solidFill>
                  <a:srgbClr val="0070C0"/>
                </a:solidFill>
              </a:rPr>
              <a:t> (</a:t>
            </a:r>
            <a:r>
              <a:rPr lang="en-CA" sz="2800" dirty="0" err="1">
                <a:solidFill>
                  <a:srgbClr val="0070C0"/>
                </a:solidFill>
              </a:rPr>
              <a:t>Adoptium</a:t>
            </a:r>
            <a:r>
              <a:rPr lang="en-CA" sz="2800" dirty="0">
                <a:solidFill>
                  <a:srgbClr val="0070C0"/>
                </a:solidFill>
              </a:rPr>
              <a:t>)</a:t>
            </a:r>
            <a:r>
              <a:rPr lang="en-CA" sz="2800" dirty="0"/>
              <a:t>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F333609-4309-4238-86EC-F2149ADF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D05D8-81B5-43C6-9151-A6B545E9D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56" y="936258"/>
            <a:ext cx="4686190" cy="22510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D49F3B-73E7-48FD-9A6A-58D43DC25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62" y="5860932"/>
            <a:ext cx="709316" cy="70931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4301DA-0233-47D8-8DF3-C9270A57A453}"/>
              </a:ext>
            </a:extLst>
          </p:cNvPr>
          <p:cNvSpPr txBox="1">
            <a:spLocks/>
          </p:cNvSpPr>
          <p:nvPr/>
        </p:nvSpPr>
        <p:spPr>
          <a:xfrm>
            <a:off x="664320" y="5996356"/>
            <a:ext cx="5989205" cy="585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0">
              <a:buFont typeface="Arial" panose="020B0604020202020204" pitchFamily="34" charset="0"/>
              <a:buNone/>
            </a:pPr>
            <a:r>
              <a:rPr lang="en-US" dirty="0">
                <a:hlinkClick r:id="rId6"/>
              </a:rPr>
              <a:t>https://openj9.slack.com/</a:t>
            </a:r>
            <a:r>
              <a:rPr lang="en-US" dirty="0"/>
              <a:t>  (channel </a:t>
            </a:r>
            <a:r>
              <a:rPr lang="en-US" i="1" dirty="0">
                <a:solidFill>
                  <a:srgbClr val="FF0000"/>
                </a:solidFill>
              </a:rPr>
              <a:t>#</a:t>
            </a:r>
            <a:r>
              <a:rPr lang="en-US" i="1" dirty="0" err="1">
                <a:solidFill>
                  <a:srgbClr val="FF0000"/>
                </a:solidFill>
              </a:rPr>
              <a:t>risc</a:t>
            </a:r>
            <a:r>
              <a:rPr lang="en-US" i="1" dirty="0">
                <a:solidFill>
                  <a:srgbClr val="FF0000"/>
                </a:solidFill>
              </a:rPr>
              <a:t>-v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B8BFAD-A504-4CBD-8A43-D7A9AB60A69D}"/>
              </a:ext>
            </a:extLst>
          </p:cNvPr>
          <p:cNvSpPr/>
          <p:nvPr/>
        </p:nvSpPr>
        <p:spPr>
          <a:xfrm>
            <a:off x="346677" y="4479510"/>
            <a:ext cx="11584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hlinkClick r:id="rId7"/>
              </a:rPr>
              <a:t>https://github.com/eclipse/openj9/blob/master/doc/build-instructions/Build_Instructions_V11.md#riscv64</a:t>
            </a:r>
            <a:endParaRPr lang="en-CA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4D330F-69B4-4E1A-B725-48ED76BFC585}"/>
              </a:ext>
            </a:extLst>
          </p:cNvPr>
          <p:cNvSpPr txBox="1">
            <a:spLocks/>
          </p:cNvSpPr>
          <p:nvPr/>
        </p:nvSpPr>
        <p:spPr>
          <a:xfrm>
            <a:off x="345521" y="3962713"/>
            <a:ext cx="6101895" cy="60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/>
              <a:t>How to cross-compile OpenJ9/RISC-V 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1F9114E-337B-4826-993D-D3902B7F5809}"/>
              </a:ext>
            </a:extLst>
          </p:cNvPr>
          <p:cNvSpPr txBox="1">
            <a:spLocks/>
          </p:cNvSpPr>
          <p:nvPr/>
        </p:nvSpPr>
        <p:spPr>
          <a:xfrm>
            <a:off x="392137" y="5342917"/>
            <a:ext cx="6261388" cy="578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Want to get involved in the RISC-V project?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533218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4DAF9E2-729A-4404-A90F-84458B1B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60" y="2720937"/>
            <a:ext cx="5399567" cy="1416126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solidFill>
                  <a:schemeClr val="accent1">
                    <a:lumMod val="50000"/>
                  </a:schemeClr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0204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14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CA" altLang="zh-CN" sz="2600">
                <a:solidFill>
                  <a:srgbClr val="FFFFFF"/>
                </a:solidFill>
              </a:rPr>
              <a:t>About Us</a:t>
            </a:r>
            <a:endParaRPr lang="zh-CN" altLang="en-US" sz="2600">
              <a:solidFill>
                <a:srgbClr val="FFFFFF"/>
              </a:solidFill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95C7FEB-4F3A-4C41-BD79-760233E2C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3" b="2983"/>
          <a:stretch/>
        </p:blipFill>
        <p:spPr>
          <a:xfrm>
            <a:off x="4038599" y="1451198"/>
            <a:ext cx="3458228" cy="2907860"/>
          </a:xfrm>
          <a:prstGeom prst="rect">
            <a:avLst/>
          </a:prstGeom>
        </p:spPr>
      </p:pic>
      <p:pic>
        <p:nvPicPr>
          <p:cNvPr id="5" name="Picture 4" descr="A picture containing person, person, outdoor&#10;&#10;Description automatically generated">
            <a:extLst>
              <a:ext uri="{FF2B5EF4-FFF2-40B4-BE49-F238E27FC236}">
                <a16:creationId xmlns:a16="http://schemas.microsoft.com/office/drawing/2014/main" id="{E78ED39B-0329-ED47-890F-623B38A6F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87" r="-1" b="18236"/>
          <a:stretch/>
        </p:blipFill>
        <p:spPr>
          <a:xfrm>
            <a:off x="7770367" y="1451199"/>
            <a:ext cx="3456432" cy="29078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8600" y="4460790"/>
            <a:ext cx="7188199" cy="2232110"/>
          </a:xfrm>
        </p:spPr>
        <p:txBody>
          <a:bodyPr numCol="2">
            <a:normAutofit/>
          </a:bodyPr>
          <a:lstStyle/>
          <a:p>
            <a:r>
              <a:rPr lang="en-US" altLang="zh-CN" sz="1600" dirty="0"/>
              <a:t>Joined IBM J9 VM team at Ottawa in 2012</a:t>
            </a:r>
          </a:p>
          <a:p>
            <a:r>
              <a:rPr lang="en-US" altLang="zh-CN" sz="1600" dirty="0"/>
              <a:t>Daily work involves bytecode verifier, JSR292 Method Handle APIs as well as other core components of J9 VM</a:t>
            </a:r>
          </a:p>
          <a:p>
            <a:r>
              <a:rPr lang="en-US" altLang="zh-CN" sz="1600" dirty="0"/>
              <a:t>One of main contributors on the OpenJ9/RISC-V project since 2019</a:t>
            </a:r>
          </a:p>
          <a:p>
            <a:endParaRPr lang="en-US" altLang="zh-CN" sz="1600" dirty="0"/>
          </a:p>
          <a:p>
            <a:r>
              <a:rPr lang="en-US" altLang="zh-CN" sz="1600" dirty="0"/>
              <a:t>IBM Chief Architect for Java Runtimes</a:t>
            </a:r>
          </a:p>
          <a:p>
            <a:r>
              <a:rPr lang="en-US" altLang="zh-CN" sz="1600" dirty="0"/>
              <a:t>Joined J9 compiler team (Toronto) 2002</a:t>
            </a:r>
          </a:p>
          <a:p>
            <a:r>
              <a:rPr lang="en-US" altLang="zh-CN" sz="1600" dirty="0"/>
              <a:t>Led efforts to refactor J9 JVM to create both Eclipse OMR and Eclipse OpenJ9 open source projects</a:t>
            </a:r>
          </a:p>
          <a:p>
            <a:r>
              <a:rPr lang="en-US" altLang="zh-CN" sz="1600" dirty="0"/>
              <a:t>One of the several project leads for both OMR and OpenJ9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5860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AC77-400E-4EAF-ABAA-BE38091D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33" y="479425"/>
            <a:ext cx="7985267" cy="968375"/>
          </a:xfrm>
        </p:spPr>
        <p:txBody>
          <a:bodyPr>
            <a:normAutofit/>
          </a:bodyPr>
          <a:lstStyle/>
          <a:p>
            <a:r>
              <a:rPr lang="en-US" sz="4000" b="1" dirty="0">
                <a:ea typeface="+mj-lt"/>
                <a:cs typeface="+mj-lt"/>
              </a:rPr>
              <a:t>Important Disclaimers &amp; </a:t>
            </a:r>
            <a:r>
              <a:rPr lang="en-US" sz="4000" b="1" dirty="0"/>
              <a:t>Legal Notice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00B6-A0D1-415E-A316-CE31597B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16" y="1668768"/>
            <a:ext cx="12025384" cy="4782832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THE INFORMATION CONTAINED IN THIS PRESENTATION IS PROVIDED FOR INFORMATIONAL PURPOSES ONLY.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CA" dirty="0">
                <a:solidFill>
                  <a:srgbClr val="000000"/>
                </a:solidFill>
              </a:rPr>
              <a:t>IBM AND THE IBM LOGO ARE TRADEMARKS OR REGISTERED TRADEMARKS OF IBM CORPORATION, IN THE UNITED STATES, OTHER COUNTRIES OR BOTH.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CA" dirty="0">
                <a:solidFill>
                  <a:srgbClr val="000000"/>
                </a:solidFill>
              </a:rPr>
              <a:t>JAVA AND ALL JAVA-BASED MARKS, AMONG OTHERS, ARE TRADEMARKS OR REGISTERED TRADEMARKS OF ORACLE IN THE UNITED STATES, OTHER COUNTRIES OR BOTH. 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CA" dirty="0">
                <a:ea typeface="+mn-lt"/>
                <a:cs typeface="+mn-lt"/>
              </a:rPr>
              <a:t>OTHER COMPANY, PRODUCT AND SERVICE NAMES MAY BE TRADEMARKS OR SERVICE MARKS OF OTHERS.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WHILST EFFORTS WERE MADE TO VERIFY THE COMPLETENESS AND ACCURACY OF THE INFORMATION  CONTAINED IN THIS PRESENTATION, IT IS PROVIDED “AS IS”, WITHOUT WARRANTY OF ANY KIND,  EXPRESS OR IMPLIED.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ALL PERFORMANCE DATA INCLUDED IN THIS PRESENTATION HAVE BEEN GATHERED IN A CONTROLLED 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ENVIRONMENT.  YOUR OWN TEST RESULTS MAY VARY BASED ON HARDWARE, SOFTWARE OR INFRASTRUCTURE DIFFERENCES.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ALL DATA INCLUDED IN THIS PRESENTATION ARE MEANT TO BE USED ONLY AS A GUIDE.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IN ADDITION, THE INFORMATION CONTAINED IN THIS PRESENTATION IS BASED ON IBM’S CURRENT PRODUCT PLANS AND STRATEGY, WHICH ARE SUBJECT TO CHANGE BY IBM, WITHOUT NOTICE.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IBM AND ITS AFFILIATED COMPANIES SHALL NOT BE RESPONSIBLE FOR ANY DAMAGES ARISING OUT OF THE USE OF, OR OTHERWISE RELATED TO, THIS PRESENTATION OR ANY OTHER DOCUMENTATION.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NOTHING CONTAINED IN THIS PRESENTATION IS INTENDED TO, OR SHALL HAVE THE EFFECT OF: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+mn-lt"/>
                <a:cs typeface="+mn-lt"/>
              </a:rPr>
              <a:t>CREATING ANY WARRANT OR REPRESENTATION FROM IBM, ITS AFFILIATED COMPANIES OR ITS  OR THEIR SUPPLIERS AND/OR LICENSORS</a:t>
            </a: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ea typeface="+mn-lt"/>
              <a:cs typeface="+mn-lt"/>
            </a:endParaRP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973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6360" y="931619"/>
            <a:ext cx="2616200" cy="1082675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rgbClr val="002060"/>
                </a:solidFill>
              </a:rPr>
              <a:t>Agenda</a:t>
            </a:r>
            <a:endParaRPr lang="zh-CN" altLang="en-US" sz="4800" b="1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6361" y="2241896"/>
            <a:ext cx="4919640" cy="162471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2060"/>
                </a:solidFill>
              </a:rPr>
              <a:t>Introduction to OpenJ9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2060"/>
                </a:solidFill>
              </a:rPr>
              <a:t>Work on RISC-V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031E5-D02B-4085-8067-61A990C1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95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73">
            <a:extLst>
              <a:ext uri="{FF2B5EF4-FFF2-40B4-BE49-F238E27FC236}">
                <a16:creationId xmlns:a16="http://schemas.microsoft.com/office/drawing/2014/main" id="{AD794E7A-3EF6-499C-9299-8B238AEFD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766" y="4863742"/>
            <a:ext cx="11685494" cy="92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OpenJDK (</a:t>
            </a: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  <a:hlinkClick r:id="rId3"/>
              </a:rPr>
              <a:t>https://github.com/ibmruntimes/openj9-openjdk-jdk11</a:t>
            </a: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): Building framework/Java Class libraries)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Eclipse OpenJ9 </a:t>
            </a:r>
            <a:r>
              <a:rPr lang="en-CA" altLang="zh-CN" sz="1800" dirty="0"/>
              <a:t>(</a:t>
            </a:r>
            <a:r>
              <a:rPr lang="en-CA" altLang="zh-CN" sz="1800" dirty="0">
                <a:solidFill>
                  <a:srgbClr val="0070C0"/>
                </a:solidFill>
                <a:hlinkClick r:id="rId4"/>
              </a:rPr>
              <a:t>https://github.com/eclipse/openj9</a:t>
            </a:r>
            <a:r>
              <a:rPr lang="en-CA" altLang="zh-CN" sz="1800" dirty="0"/>
              <a:t>)</a:t>
            </a: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: Java Virtual Machine Core (equivalent of Hotspot)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Eclipse OMR </a:t>
            </a:r>
            <a:r>
              <a:rPr lang="en-CA" altLang="zh-CN" sz="1800" dirty="0"/>
              <a:t>(</a:t>
            </a:r>
            <a:r>
              <a:rPr lang="en-CA" altLang="zh-CN" sz="1800" dirty="0">
                <a:hlinkClick r:id="rId5"/>
              </a:rPr>
              <a:t>https://github.com/eclipse/omr</a:t>
            </a:r>
            <a:r>
              <a:rPr lang="en-CA" altLang="zh-CN" sz="1800" dirty="0"/>
              <a:t>)</a:t>
            </a:r>
            <a:r>
              <a:rPr lang="en-US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: Reusable runtime components underpinning </a:t>
            </a:r>
            <a:r>
              <a:rPr lang="en-CA" sz="18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OpenJ9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167B6-EE16-4128-A484-ED5B2D3BC679}"/>
              </a:ext>
            </a:extLst>
          </p:cNvPr>
          <p:cNvSpPr txBox="1">
            <a:spLocks/>
          </p:cNvSpPr>
          <p:nvPr/>
        </p:nvSpPr>
        <p:spPr>
          <a:xfrm>
            <a:off x="461202" y="508195"/>
            <a:ext cx="4087882" cy="79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002060"/>
                </a:solidFill>
              </a:rPr>
              <a:t>What is OpenJ9?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FA63E617-0368-48D5-8CD2-11B5A8073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7310CE-131D-4BC9-B811-2379267793C4}"/>
              </a:ext>
            </a:extLst>
          </p:cNvPr>
          <p:cNvGrpSpPr/>
          <p:nvPr/>
        </p:nvGrpSpPr>
        <p:grpSpPr>
          <a:xfrm>
            <a:off x="5956371" y="1830664"/>
            <a:ext cx="2408262" cy="2629358"/>
            <a:chOff x="5956371" y="1830664"/>
            <a:chExt cx="2408262" cy="2629358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C4D36546-0706-456F-9A1E-38AE4E0CB1C9}"/>
                </a:ext>
              </a:extLst>
            </p:cNvPr>
            <p:cNvSpPr txBox="1">
              <a:spLocks/>
            </p:cNvSpPr>
            <p:nvPr/>
          </p:nvSpPr>
          <p:spPr>
            <a:xfrm>
              <a:off x="5956371" y="1830664"/>
              <a:ext cx="2408262" cy="7116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b="1" dirty="0"/>
                <a:t>OpenJDK/OpenJ9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F71614-7F1E-4DD9-9C26-1BB01A8716CE}"/>
                </a:ext>
              </a:extLst>
            </p:cNvPr>
            <p:cNvSpPr/>
            <p:nvPr/>
          </p:nvSpPr>
          <p:spPr bwMode="auto">
            <a:xfrm>
              <a:off x="6336223" y="2444258"/>
              <a:ext cx="1596951" cy="830995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457189">
                <a:defRPr/>
              </a:pPr>
              <a:endParaRPr lang="en-US" sz="20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  <a:p>
              <a:pPr algn="ctr" defTabSz="457189">
                <a:defRPr/>
              </a:pPr>
              <a:endParaRPr lang="en-US" sz="16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  <a:p>
              <a:pPr algn="ctr" defTabSz="457189">
                <a:defRPr/>
              </a:pPr>
              <a:endParaRPr lang="en-US" sz="16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9394D2-8663-4445-8961-E0760270FDEB}"/>
                </a:ext>
              </a:extLst>
            </p:cNvPr>
            <p:cNvSpPr/>
            <p:nvPr/>
          </p:nvSpPr>
          <p:spPr>
            <a:xfrm>
              <a:off x="6336223" y="3849346"/>
              <a:ext cx="1590347" cy="531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65A55-22C7-4669-AA2F-4A275EA3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395" y="3759655"/>
              <a:ext cx="583269" cy="700367"/>
            </a:xfrm>
            <a:prstGeom prst="rect">
              <a:avLst/>
            </a:prstGeom>
          </p:spPr>
        </p:pic>
        <p:sp>
          <p:nvSpPr>
            <p:cNvPr id="19" name="TextBox 73">
              <a:extLst>
                <a:ext uri="{FF2B5EF4-FFF2-40B4-BE49-F238E27FC236}">
                  <a16:creationId xmlns:a16="http://schemas.microsoft.com/office/drawing/2014/main" id="{82FD01CA-A9E0-4820-88C4-C47BC4315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2930" y="3909551"/>
              <a:ext cx="909151" cy="40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solidFill>
                    <a:srgbClr val="C00000"/>
                  </a:solidFill>
                  <a:latin typeface="HelvNeue Light for IBM" charset="0"/>
                  <a:cs typeface="HelvNeue Light for IBM" charset="0"/>
                </a:rPr>
                <a:t>OMR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44516D-1DE1-4D92-B88E-9115187BE6B4}"/>
                </a:ext>
              </a:extLst>
            </p:cNvPr>
            <p:cNvSpPr/>
            <p:nvPr/>
          </p:nvSpPr>
          <p:spPr>
            <a:xfrm>
              <a:off x="6336223" y="3256723"/>
              <a:ext cx="1590347" cy="5825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1F629C-6A0E-44A4-8C3D-905559F8E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21808" y="3331535"/>
              <a:ext cx="1019175" cy="438150"/>
            </a:xfrm>
            <a:prstGeom prst="rect">
              <a:avLst/>
            </a:prstGeom>
          </p:spPr>
        </p:pic>
        <p:sp>
          <p:nvSpPr>
            <p:cNvPr id="18" name="TextBox 73">
              <a:extLst>
                <a:ext uri="{FF2B5EF4-FFF2-40B4-BE49-F238E27FC236}">
                  <a16:creationId xmlns:a16="http://schemas.microsoft.com/office/drawing/2014/main" id="{ED2269B3-11F0-4945-84D0-67D16B6E4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0490" y="2656354"/>
              <a:ext cx="1590347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latin typeface="HelvNeue Light for IBM" charset="0"/>
                  <a:cs typeface="HelvNeue Light for IBM" charset="0"/>
                </a:rPr>
                <a:t>Open JDK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D328CFF-6685-4941-BB2C-BD18719AFC0F}"/>
              </a:ext>
            </a:extLst>
          </p:cNvPr>
          <p:cNvGrpSpPr/>
          <p:nvPr/>
        </p:nvGrpSpPr>
        <p:grpSpPr>
          <a:xfrm>
            <a:off x="2191775" y="1822668"/>
            <a:ext cx="2408262" cy="1965070"/>
            <a:chOff x="2191775" y="1822668"/>
            <a:chExt cx="2408262" cy="19650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7CFF27-3B64-40E4-95AD-00BA8DDDF8C0}"/>
                </a:ext>
              </a:extLst>
            </p:cNvPr>
            <p:cNvSpPr/>
            <p:nvPr/>
          </p:nvSpPr>
          <p:spPr bwMode="auto">
            <a:xfrm>
              <a:off x="2597431" y="2425728"/>
              <a:ext cx="1596951" cy="830995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457189">
                <a:defRPr/>
              </a:pPr>
              <a:endParaRPr lang="en-US" sz="20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  <a:p>
              <a:pPr algn="ctr" defTabSz="457189">
                <a:defRPr/>
              </a:pPr>
              <a:endParaRPr lang="en-US" sz="16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  <a:p>
              <a:pPr algn="ctr" defTabSz="457189">
                <a:defRPr/>
              </a:pPr>
              <a:endParaRPr lang="en-US" sz="16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8550D4-E85B-4035-84F4-EBF567BF5836}"/>
                </a:ext>
              </a:extLst>
            </p:cNvPr>
            <p:cNvSpPr/>
            <p:nvPr/>
          </p:nvSpPr>
          <p:spPr bwMode="auto">
            <a:xfrm>
              <a:off x="2597431" y="3256723"/>
              <a:ext cx="1596951" cy="531015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457189">
                <a:defRPr/>
              </a:pPr>
              <a:r>
                <a:rPr lang="en-US" sz="2000" kern="0" dirty="0" err="1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HotSpot</a:t>
              </a:r>
              <a:endParaRPr lang="en-US" sz="2000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277BE483-4184-47FB-8BF5-7E4D2F31827D}"/>
                </a:ext>
              </a:extLst>
            </p:cNvPr>
            <p:cNvSpPr txBox="1">
              <a:spLocks/>
            </p:cNvSpPr>
            <p:nvPr/>
          </p:nvSpPr>
          <p:spPr>
            <a:xfrm>
              <a:off x="2191775" y="1822668"/>
              <a:ext cx="2408262" cy="71163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b="1" dirty="0"/>
                <a:t>OpenJDK</a:t>
              </a:r>
            </a:p>
          </p:txBody>
        </p:sp>
        <p:sp>
          <p:nvSpPr>
            <p:cNvPr id="20" name="TextBox 73">
              <a:extLst>
                <a:ext uri="{FF2B5EF4-FFF2-40B4-BE49-F238E27FC236}">
                  <a16:creationId xmlns:a16="http://schemas.microsoft.com/office/drawing/2014/main" id="{9E096D46-C8E5-4610-8EDD-2B989B7C0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035" y="2673775"/>
              <a:ext cx="1590347" cy="3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defTabSz="455613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dirty="0">
                  <a:latin typeface="HelvNeue Light for IBM" charset="0"/>
                  <a:cs typeface="HelvNeue Light for IBM" charset="0"/>
                </a:rPr>
                <a:t>Open JDK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09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38A09C9-A56C-4835-90EA-F3FFDB3E4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88" y="520254"/>
            <a:ext cx="5316799" cy="673845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rgbClr val="002060"/>
                </a:solidFill>
              </a:rPr>
              <a:t>A Brief History of OpenJ9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D53410B-3B94-4203-9B9F-E5B93874D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890" y="1525374"/>
            <a:ext cx="5754804" cy="438057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dirty="0"/>
              <a:t>J9 VM developed independently by IBM (originally in the embedded world) as Enterprise middleware over 20 years (small footprint, fast </a:t>
            </a:r>
            <a:r>
              <a:rPr lang="en-CA" altLang="zh-CN" dirty="0" err="1"/>
              <a:t>startup</a:t>
            </a:r>
            <a:r>
              <a:rPr lang="en-CA" altLang="zh-CN" dirty="0"/>
              <a:t> &amp; high performance)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dirty="0"/>
              <a:t>Donated to the Eclipse Foundation in 2017 as Eclipse OpenJ9 (more innovations in collaboration with the open source  community)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altLang="zh-CN" dirty="0"/>
              <a:t>Dual License: Eclipse Public License v2.0 &amp; Apache v2.0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u="sng" dirty="0">
                <a:solidFill>
                  <a:srgbClr val="0070C0"/>
                </a:solidFill>
              </a:rPr>
              <a:t>https://en.wikipedia.org/wiki/OpenJ9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zh-CN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zh-C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65CF6-57BA-4327-971F-2C1A3ECF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492F1F-B3D4-4E54-995D-D5444838D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97" y="1645921"/>
            <a:ext cx="6068265" cy="329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6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5A80-EFC8-364C-A9D9-2C8713EB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Why OpenJ9?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D4E2-B712-8A4C-8F81-7329A2483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04769"/>
            <a:ext cx="3505494" cy="3785419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Long term focus on start-up time using “dynamic AOT” and shared class cache technologies</a:t>
            </a:r>
          </a:p>
          <a:p>
            <a:r>
              <a:rPr lang="en-US" sz="1700" dirty="0"/>
              <a:t>Long term focus on efficient memory use</a:t>
            </a:r>
          </a:p>
          <a:p>
            <a:r>
              <a:rPr lang="en-US" sz="1700" dirty="0"/>
              <a:t>Competitive performance with Hotspot on most workloads</a:t>
            </a:r>
          </a:p>
          <a:p>
            <a:r>
              <a:rPr lang="en-US" sz="1700" dirty="0"/>
              <a:t>Some really useful diagnostics:</a:t>
            </a:r>
          </a:p>
          <a:p>
            <a:pPr lvl="1"/>
            <a:r>
              <a:rPr lang="en-US" sz="1300" dirty="0" err="1"/>
              <a:t>Javacore</a:t>
            </a:r>
            <a:r>
              <a:rPr lang="en-US" sz="1300" dirty="0"/>
              <a:t>, -</a:t>
            </a:r>
            <a:r>
              <a:rPr lang="en-US" sz="1300" dirty="0" err="1"/>
              <a:t>Xdump</a:t>
            </a:r>
            <a:r>
              <a:rPr lang="en-US" sz="1300" dirty="0"/>
              <a:t>, -</a:t>
            </a:r>
            <a:r>
              <a:rPr lang="en-US" sz="1300" dirty="0" err="1"/>
              <a:t>Xtrace</a:t>
            </a:r>
            <a:r>
              <a:rPr lang="en-US" sz="1300" dirty="0"/>
              <a:t>, -</a:t>
            </a:r>
            <a:r>
              <a:rPr lang="en-US" sz="1300" dirty="0" err="1"/>
              <a:t>Xlog</a:t>
            </a:r>
            <a:r>
              <a:rPr lang="en-US" sz="1300" dirty="0"/>
              <a:t>, verbose GC and JIT logs, DDR</a:t>
            </a:r>
          </a:p>
          <a:p>
            <a:r>
              <a:rPr lang="en-US" sz="1700" dirty="0"/>
              <a:t>Single source code base across all active JDK releases</a:t>
            </a:r>
          </a:p>
          <a:p>
            <a:pPr lvl="1"/>
            <a:r>
              <a:rPr lang="en-US" sz="1700" dirty="0"/>
              <a:t>Develop features once, fix bugs once, continually enhance it</a:t>
            </a:r>
          </a:p>
          <a:p>
            <a:r>
              <a:rPr lang="en-US" sz="1700" dirty="0"/>
              <a:t>Other cool innovations: JIT servers, support for CUDA, investigating snapshot-restore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091AE98-E76D-8043-A680-B62E9491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4017696"/>
            <a:ext cx="6019331" cy="1565025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D064-7267-9E46-8B5F-EBE17C71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CBA7491-477D-0840-91B9-1BE166D8355C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303030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B8C1C2F-1E23-9641-9172-679A1854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62" y="1317545"/>
            <a:ext cx="6089713" cy="1572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BACBA4-1E44-3E40-96AF-5B55A82B05D9}"/>
              </a:ext>
            </a:extLst>
          </p:cNvPr>
          <p:cNvSpPr txBox="1"/>
          <p:nvPr/>
        </p:nvSpPr>
        <p:spPr>
          <a:xfrm>
            <a:off x="5405862" y="853987"/>
            <a:ext cx="608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JDK 8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753A99-1AAF-CE4C-BE77-9583BEF73A56}"/>
              </a:ext>
            </a:extLst>
          </p:cNvPr>
          <p:cNvSpPr txBox="1"/>
          <p:nvPr/>
        </p:nvSpPr>
        <p:spPr>
          <a:xfrm>
            <a:off x="5453356" y="3473820"/>
            <a:ext cx="608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JDK 11 Performance</a:t>
            </a:r>
          </a:p>
        </p:txBody>
      </p:sp>
    </p:spTree>
    <p:extLst>
      <p:ext uri="{BB962C8B-B14F-4D97-AF65-F5344CB8AC3E}">
        <p14:creationId xmlns:p14="http://schemas.microsoft.com/office/powerpoint/2010/main" val="264246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clipse OpenJ9 (@openj9) | Twitter">
            <a:extLst>
              <a:ext uri="{FF2B5EF4-FFF2-40B4-BE49-F238E27FC236}">
                <a16:creationId xmlns:a16="http://schemas.microsoft.com/office/drawing/2014/main" id="{82D6CE69-3444-40A7-8501-E0EF5C251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39" y="1516365"/>
            <a:ext cx="1590851" cy="14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2ME is a Java platform for small devices application development">
            <a:extLst>
              <a:ext uri="{FF2B5EF4-FFF2-40B4-BE49-F238E27FC236}">
                <a16:creationId xmlns:a16="http://schemas.microsoft.com/office/drawing/2014/main" id="{8EFC3047-8B7C-448A-8B88-9B7CB67C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1" y="4126564"/>
            <a:ext cx="1354829" cy="133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3E3CBC-DAEB-455A-8803-A9A7B705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66" y="5396128"/>
            <a:ext cx="1467659" cy="517366"/>
          </a:xfrm>
        </p:spPr>
        <p:txBody>
          <a:bodyPr>
            <a:normAutofit/>
          </a:bodyPr>
          <a:lstStyle/>
          <a:p>
            <a:pPr algn="ctr"/>
            <a:r>
              <a:rPr lang="en-CA" sz="2400" dirty="0">
                <a:solidFill>
                  <a:srgbClr val="002060"/>
                </a:solidFill>
              </a:rPr>
              <a:t>IBM J9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7F8C0-5363-4523-A91B-1F9395705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312" y="4392828"/>
            <a:ext cx="1441996" cy="891557"/>
          </a:xfrm>
          <a:prstGeom prst="rect">
            <a:avLst/>
          </a:prstGeom>
        </p:spPr>
      </p:pic>
      <p:pic>
        <p:nvPicPr>
          <p:cNvPr id="3078" name="Picture 6" descr="Mainframe server - LinuxONE series - IBM - rack-mount / high-performance">
            <a:extLst>
              <a:ext uri="{FF2B5EF4-FFF2-40B4-BE49-F238E27FC236}">
                <a16:creationId xmlns:a16="http://schemas.microsoft.com/office/drawing/2014/main" id="{F2ED2D96-26B4-4414-8BAA-6E9BACB9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11" y="4040714"/>
            <a:ext cx="1721160" cy="17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BM Cloud | Dans le nuage.quebec">
            <a:extLst>
              <a:ext uri="{FF2B5EF4-FFF2-40B4-BE49-F238E27FC236}">
                <a16:creationId xmlns:a16="http://schemas.microsoft.com/office/drawing/2014/main" id="{78A43349-4DA8-4210-8A07-C454E3570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19" y="4126564"/>
            <a:ext cx="2506325" cy="15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3BCD77-533E-4D59-A397-C480C42AACC5}"/>
              </a:ext>
            </a:extLst>
          </p:cNvPr>
          <p:cNvSpPr txBox="1">
            <a:spLocks/>
          </p:cNvSpPr>
          <p:nvPr/>
        </p:nvSpPr>
        <p:spPr>
          <a:xfrm>
            <a:off x="462443" y="353439"/>
            <a:ext cx="4373097" cy="771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002060"/>
                </a:solidFill>
              </a:rPr>
              <a:t>Where is OpenJ9 used?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A9395E5-841C-4740-8F9B-E01CBF4EE331}"/>
              </a:ext>
            </a:extLst>
          </p:cNvPr>
          <p:cNvCxnSpPr>
            <a:endCxn id="3076" idx="0"/>
          </p:cNvCxnSpPr>
          <p:nvPr/>
        </p:nvCxnSpPr>
        <p:spPr>
          <a:xfrm rot="5400000">
            <a:off x="2835914" y="1369611"/>
            <a:ext cx="1190535" cy="4323370"/>
          </a:xfrm>
          <a:prstGeom prst="bentConnector3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533CF34-8F98-45B5-828A-346FBD52C7CD}"/>
              </a:ext>
            </a:extLst>
          </p:cNvPr>
          <p:cNvCxnSpPr>
            <a:cxnSpLocks/>
          </p:cNvCxnSpPr>
          <p:nvPr/>
        </p:nvCxnSpPr>
        <p:spPr>
          <a:xfrm rot="5400000">
            <a:off x="3936689" y="2597750"/>
            <a:ext cx="1456799" cy="1855556"/>
          </a:xfrm>
          <a:prstGeom prst="bentConnector3">
            <a:avLst>
              <a:gd name="adj1" fmla="val 50730"/>
            </a:avLst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DB18F47-4C82-4C8C-84A1-4A28629078A8}"/>
              </a:ext>
            </a:extLst>
          </p:cNvPr>
          <p:cNvCxnSpPr>
            <a:cxnSpLocks/>
            <a:stCxn id="3074" idx="2"/>
            <a:endCxn id="9" idx="0"/>
          </p:cNvCxnSpPr>
          <p:nvPr/>
        </p:nvCxnSpPr>
        <p:spPr>
          <a:xfrm rot="16200000" flipH="1">
            <a:off x="5227620" y="3307448"/>
            <a:ext cx="1191367" cy="460876"/>
          </a:xfrm>
          <a:prstGeom prst="bentConnector3">
            <a:avLst>
              <a:gd name="adj1" fmla="val 49603"/>
            </a:avLst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4582C46-972E-4C0B-BC04-26A5C1AC388B}"/>
              </a:ext>
            </a:extLst>
          </p:cNvPr>
          <p:cNvCxnSpPr>
            <a:endCxn id="3080" idx="0"/>
          </p:cNvCxnSpPr>
          <p:nvPr/>
        </p:nvCxnSpPr>
        <p:spPr>
          <a:xfrm rot="16200000" flipH="1">
            <a:off x="7625157" y="903738"/>
            <a:ext cx="1190535" cy="5255116"/>
          </a:xfrm>
          <a:prstGeom prst="bentConnector3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D4E50F-EC42-451F-9F1C-35EC71F40CD6}"/>
              </a:ext>
            </a:extLst>
          </p:cNvPr>
          <p:cNvCxnSpPr>
            <a:cxnSpLocks/>
          </p:cNvCxnSpPr>
          <p:nvPr/>
        </p:nvCxnSpPr>
        <p:spPr>
          <a:xfrm>
            <a:off x="980472" y="6018829"/>
            <a:ext cx="10249503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3826C14-4391-4CA2-A12B-4D1FB964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7E1EA1C2-52A6-EB43-B3D2-C7343510DB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5499" y="3276599"/>
            <a:ext cx="2155181" cy="21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9FD3D0-F9D6-0247-86E8-EA8102DDA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822" y="4133570"/>
            <a:ext cx="1425838" cy="1425838"/>
          </a:xfrm>
          <a:prstGeom prst="rect">
            <a:avLst/>
          </a:prstGeom>
        </p:spPr>
      </p:pic>
      <p:cxnSp>
        <p:nvCxnSpPr>
          <p:cNvPr id="21" name="Connector: Elbow 13">
            <a:extLst>
              <a:ext uri="{FF2B5EF4-FFF2-40B4-BE49-F238E27FC236}">
                <a16:creationId xmlns:a16="http://schemas.microsoft.com/office/drawing/2014/main" id="{6BB74F5F-FF85-2440-802C-CB3E23840408}"/>
              </a:ext>
            </a:extLst>
          </p:cNvPr>
          <p:cNvCxnSpPr>
            <a:cxnSpLocks/>
            <a:stCxn id="3074" idx="2"/>
            <a:endCxn id="3078" idx="0"/>
          </p:cNvCxnSpPr>
          <p:nvPr/>
        </p:nvCxnSpPr>
        <p:spPr>
          <a:xfrm rot="16200000" flipH="1">
            <a:off x="6438273" y="2096795"/>
            <a:ext cx="1098511" cy="2789326"/>
          </a:xfrm>
          <a:prstGeom prst="bentConnector3">
            <a:avLst>
              <a:gd name="adj1" fmla="val 53659"/>
            </a:avLst>
          </a:prstGeom>
          <a:ln w="508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69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D36546-0706-456F-9A1E-38AE4E0CB1C9}"/>
              </a:ext>
            </a:extLst>
          </p:cNvPr>
          <p:cNvSpPr txBox="1">
            <a:spLocks/>
          </p:cNvSpPr>
          <p:nvPr/>
        </p:nvSpPr>
        <p:spPr>
          <a:xfrm>
            <a:off x="3398360" y="1177532"/>
            <a:ext cx="4971283" cy="419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800" dirty="0"/>
              <a:t>The Architecture of OpenJ9 VM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A756D-9EB7-4382-BF0E-EAA5C6261891}"/>
              </a:ext>
            </a:extLst>
          </p:cNvPr>
          <p:cNvGrpSpPr/>
          <p:nvPr/>
        </p:nvGrpSpPr>
        <p:grpSpPr>
          <a:xfrm>
            <a:off x="3600824" y="1641294"/>
            <a:ext cx="4677544" cy="3735378"/>
            <a:chOff x="3600824" y="1641294"/>
            <a:chExt cx="4677544" cy="373537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1BDE28-6F0C-4A68-B15C-C50B8FB2AFB1}"/>
                </a:ext>
              </a:extLst>
            </p:cNvPr>
            <p:cNvSpPr/>
            <p:nvPr/>
          </p:nvSpPr>
          <p:spPr>
            <a:xfrm>
              <a:off x="3600824" y="1641294"/>
              <a:ext cx="4677544" cy="37353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ounded Rectangle 16">
              <a:extLst>
                <a:ext uri="{FF2B5EF4-FFF2-40B4-BE49-F238E27FC236}">
                  <a16:creationId xmlns:a16="http://schemas.microsoft.com/office/drawing/2014/main" id="{FCC844DD-C39C-484C-B737-804FF0B9F4BA}"/>
                </a:ext>
              </a:extLst>
            </p:cNvPr>
            <p:cNvSpPr/>
            <p:nvPr/>
          </p:nvSpPr>
          <p:spPr>
            <a:xfrm>
              <a:off x="3763275" y="4031789"/>
              <a:ext cx="4332213" cy="1245966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400D29A6-A28C-4DAC-B858-9A0173D3946E}"/>
                </a:ext>
              </a:extLst>
            </p:cNvPr>
            <p:cNvSpPr/>
            <p:nvPr/>
          </p:nvSpPr>
          <p:spPr>
            <a:xfrm>
              <a:off x="3774458" y="2005950"/>
              <a:ext cx="4308838" cy="49601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Classloader</a:t>
              </a:r>
              <a:endParaRPr lang="en-US" dirty="0"/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B2359E87-EFE4-429A-AFAD-96CF838F1089}"/>
                </a:ext>
              </a:extLst>
            </p:cNvPr>
            <p:cNvSpPr/>
            <p:nvPr/>
          </p:nvSpPr>
          <p:spPr>
            <a:xfrm>
              <a:off x="5902441" y="2536729"/>
              <a:ext cx="2180855" cy="46953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JCL natives</a:t>
              </a:r>
            </a:p>
          </p:txBody>
        </p:sp>
        <p:sp>
          <p:nvSpPr>
            <p:cNvPr id="18" name="Rounded Rectangle 6">
              <a:extLst>
                <a:ext uri="{FF2B5EF4-FFF2-40B4-BE49-F238E27FC236}">
                  <a16:creationId xmlns:a16="http://schemas.microsoft.com/office/drawing/2014/main" id="{48239C3F-D4F3-4983-9CB1-9F501D80C38C}"/>
                </a:ext>
              </a:extLst>
            </p:cNvPr>
            <p:cNvSpPr/>
            <p:nvPr/>
          </p:nvSpPr>
          <p:spPr>
            <a:xfrm>
              <a:off x="3763275" y="2547236"/>
              <a:ext cx="2101078" cy="453134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Verification</a:t>
              </a:r>
            </a:p>
          </p:txBody>
        </p:sp>
        <p:sp>
          <p:nvSpPr>
            <p:cNvPr id="19" name="Rounded Rectangle 7">
              <a:extLst>
                <a:ext uri="{FF2B5EF4-FFF2-40B4-BE49-F238E27FC236}">
                  <a16:creationId xmlns:a16="http://schemas.microsoft.com/office/drawing/2014/main" id="{D8198BA4-83B8-41B1-84C8-3FE765710736}"/>
                </a:ext>
              </a:extLst>
            </p:cNvPr>
            <p:cNvSpPr/>
            <p:nvPr/>
          </p:nvSpPr>
          <p:spPr>
            <a:xfrm>
              <a:off x="3775975" y="3039689"/>
              <a:ext cx="2089890" cy="408001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Interpreter</a:t>
              </a:r>
            </a:p>
          </p:txBody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E33C3FD7-0D7F-436C-8CEC-8B29FDE2A513}"/>
                </a:ext>
              </a:extLst>
            </p:cNvPr>
            <p:cNvSpPr/>
            <p:nvPr/>
          </p:nvSpPr>
          <p:spPr>
            <a:xfrm>
              <a:off x="3899361" y="4566361"/>
              <a:ext cx="4058390" cy="37768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Thread /Port Library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BCEE199F-19A2-4718-B2F2-ED497C3698D5}"/>
                </a:ext>
              </a:extLst>
            </p:cNvPr>
            <p:cNvSpPr/>
            <p:nvPr/>
          </p:nvSpPr>
          <p:spPr>
            <a:xfrm>
              <a:off x="5438731" y="4120222"/>
              <a:ext cx="1021340" cy="39608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OMR GC</a:t>
              </a:r>
            </a:p>
          </p:txBody>
        </p:sp>
        <p:sp>
          <p:nvSpPr>
            <p:cNvPr id="23" name="Rounded Rectangle 10">
              <a:extLst>
                <a:ext uri="{FF2B5EF4-FFF2-40B4-BE49-F238E27FC236}">
                  <a16:creationId xmlns:a16="http://schemas.microsoft.com/office/drawing/2014/main" id="{A1D70F48-5667-4C28-A8FF-91BFA5857D8F}"/>
                </a:ext>
              </a:extLst>
            </p:cNvPr>
            <p:cNvSpPr/>
            <p:nvPr/>
          </p:nvSpPr>
          <p:spPr>
            <a:xfrm>
              <a:off x="5902441" y="3039689"/>
              <a:ext cx="2193048" cy="40800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OpenJ9 RAS &amp; </a:t>
              </a:r>
              <a:r>
                <a:rPr lang="en-US" b="1" dirty="0">
                  <a:solidFill>
                    <a:srgbClr val="FF0000"/>
                  </a:solidFill>
                </a:rPr>
                <a:t>DDR</a:t>
              </a:r>
            </a:p>
          </p:txBody>
        </p:sp>
        <p:sp>
          <p:nvSpPr>
            <p:cNvPr id="24" name="Rounded Rectangle 11">
              <a:extLst>
                <a:ext uri="{FF2B5EF4-FFF2-40B4-BE49-F238E27FC236}">
                  <a16:creationId xmlns:a16="http://schemas.microsoft.com/office/drawing/2014/main" id="{D3DCF485-D4BB-4041-B720-0D8EA3B64912}"/>
                </a:ext>
              </a:extLst>
            </p:cNvPr>
            <p:cNvSpPr/>
            <p:nvPr/>
          </p:nvSpPr>
          <p:spPr>
            <a:xfrm>
              <a:off x="6502813" y="4120222"/>
              <a:ext cx="1454938" cy="39608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OMR Compiler</a:t>
              </a:r>
            </a:p>
          </p:txBody>
        </p:sp>
        <p:sp>
          <p:nvSpPr>
            <p:cNvPr id="25" name="Rounded Rectangle 14">
              <a:extLst>
                <a:ext uri="{FF2B5EF4-FFF2-40B4-BE49-F238E27FC236}">
                  <a16:creationId xmlns:a16="http://schemas.microsoft.com/office/drawing/2014/main" id="{08BFBD2C-EF43-49A8-A1C8-28B71D49B4AA}"/>
                </a:ext>
              </a:extLst>
            </p:cNvPr>
            <p:cNvSpPr/>
            <p:nvPr/>
          </p:nvSpPr>
          <p:spPr>
            <a:xfrm>
              <a:off x="3775975" y="3503896"/>
              <a:ext cx="1710359" cy="39646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OpenJ9 GC</a:t>
              </a:r>
            </a:p>
          </p:txBody>
        </p:sp>
        <p:sp>
          <p:nvSpPr>
            <p:cNvPr id="26" name="Rounded Rectangle 15">
              <a:extLst>
                <a:ext uri="{FF2B5EF4-FFF2-40B4-BE49-F238E27FC236}">
                  <a16:creationId xmlns:a16="http://schemas.microsoft.com/office/drawing/2014/main" id="{13B89755-0C32-4648-ABBB-820E42E1921B}"/>
                </a:ext>
              </a:extLst>
            </p:cNvPr>
            <p:cNvSpPr/>
            <p:nvPr/>
          </p:nvSpPr>
          <p:spPr>
            <a:xfrm>
              <a:off x="5527194" y="3486429"/>
              <a:ext cx="1710358" cy="41392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OpenJ9 JIT/AOT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04AED6-EF3C-450F-8FCA-8425EB785AFB}"/>
                </a:ext>
              </a:extLst>
            </p:cNvPr>
            <p:cNvSpPr txBox="1"/>
            <p:nvPr/>
          </p:nvSpPr>
          <p:spPr>
            <a:xfrm>
              <a:off x="5624364" y="4933822"/>
              <a:ext cx="73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OMR</a:t>
              </a:r>
            </a:p>
          </p:txBody>
        </p:sp>
        <p:sp>
          <p:nvSpPr>
            <p:cNvPr id="31" name="Rounded Rectangle 19">
              <a:extLst>
                <a:ext uri="{FF2B5EF4-FFF2-40B4-BE49-F238E27FC236}">
                  <a16:creationId xmlns:a16="http://schemas.microsoft.com/office/drawing/2014/main" id="{0E027C93-BFCF-433D-B152-E1E03DAD5BA7}"/>
                </a:ext>
              </a:extLst>
            </p:cNvPr>
            <p:cNvSpPr/>
            <p:nvPr/>
          </p:nvSpPr>
          <p:spPr>
            <a:xfrm>
              <a:off x="3921845" y="4112863"/>
              <a:ext cx="1480868" cy="39608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OMR RAS/</a:t>
              </a:r>
              <a:r>
                <a:rPr lang="en-US" sz="1600" b="1" dirty="0">
                  <a:solidFill>
                    <a:srgbClr val="FF0000"/>
                  </a:solidFill>
                </a:rPr>
                <a:t>DDR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FC4A49-9558-4128-9F92-EDDBA7F54154}"/>
                </a:ext>
              </a:extLst>
            </p:cNvPr>
            <p:cNvSpPr txBox="1"/>
            <p:nvPr/>
          </p:nvSpPr>
          <p:spPr>
            <a:xfrm>
              <a:off x="4796157" y="1641295"/>
              <a:ext cx="155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OpenJ9 VM</a:t>
              </a:r>
            </a:p>
          </p:txBody>
        </p:sp>
        <p:sp>
          <p:nvSpPr>
            <p:cNvPr id="33" name="Rounded Rectangle 10">
              <a:extLst>
                <a:ext uri="{FF2B5EF4-FFF2-40B4-BE49-F238E27FC236}">
                  <a16:creationId xmlns:a16="http://schemas.microsoft.com/office/drawing/2014/main" id="{1053D251-F46A-4F37-9F60-E720762D10B0}"/>
                </a:ext>
              </a:extLst>
            </p:cNvPr>
            <p:cNvSpPr/>
            <p:nvPr/>
          </p:nvSpPr>
          <p:spPr>
            <a:xfrm>
              <a:off x="7289181" y="3486428"/>
              <a:ext cx="806308" cy="40691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SCC</a:t>
              </a:r>
            </a:p>
          </p:txBody>
        </p:sp>
      </p:grpSp>
      <p:sp>
        <p:nvSpPr>
          <p:cNvPr id="34" name="TextBox 73">
            <a:extLst>
              <a:ext uri="{FF2B5EF4-FFF2-40B4-BE49-F238E27FC236}">
                <a16:creationId xmlns:a16="http://schemas.microsoft.com/office/drawing/2014/main" id="{8675E126-A199-49CE-B709-5A614170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618" y="5780615"/>
            <a:ext cx="11173221" cy="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defTabSz="455613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HelvNeue Light for IBM" charset="0"/>
                <a:cs typeface="HelvNeue Light for IBM" charset="0"/>
              </a:rPr>
              <a:t>Direct Dump Reader (DDR): </a:t>
            </a:r>
            <a:r>
              <a:rPr lang="en-US" sz="14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diagnose issues of OpenJ9 in Java </a:t>
            </a:r>
            <a:r>
              <a:rPr lang="en-US" sz="1400" dirty="0" err="1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stacktraces</a:t>
            </a:r>
            <a:r>
              <a:rPr lang="en-US" sz="14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 at the bytecode level</a:t>
            </a:r>
          </a:p>
          <a:p>
            <a:pPr lvl="1" indent="0"/>
            <a:r>
              <a:rPr lang="en-US" sz="1200" u="sng" dirty="0">
                <a:solidFill>
                  <a:srgbClr val="0070C0"/>
                </a:solidFill>
                <a:latin typeface="HelvNeue Light for IBM" charset="0"/>
                <a:cs typeface="HelvNeue Light for IBM" charset="0"/>
              </a:rPr>
              <a:t>https://www.slideshare.net/Dev_Events/</a:t>
            </a:r>
            <a:r>
              <a:rPr lang="en-US" sz="1200" u="sng" dirty="0">
                <a:solidFill>
                  <a:srgbClr val="0070C0"/>
                </a:solidFill>
                <a:latin typeface="HelvNeue Light for IBM" charset="0"/>
                <a:cs typeface="HelvNeue Light for IBM" charset="0"/>
                <a:hlinkClick r:id="rId3"/>
              </a:rPr>
              <a:t>secrets-of-building-a-debuggable-runtime-learn-how-language-implementors-solve-your-runtime-issues</a:t>
            </a:r>
            <a:endParaRPr lang="en-US" sz="1200" u="sng" dirty="0">
              <a:solidFill>
                <a:srgbClr val="0070C0"/>
              </a:solidFill>
              <a:latin typeface="HelvNeue Light for IBM" charset="0"/>
              <a:cs typeface="HelvNeue Light for IBM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rgbClr val="FF0000"/>
                </a:solidFill>
                <a:latin typeface="HelvNeue Light for IBM" charset="0"/>
                <a:cs typeface="HelvNeue Light for IBM" charset="0"/>
              </a:rPr>
              <a:t>Shared Classes Cache (SCC): </a:t>
            </a:r>
            <a:r>
              <a:rPr lang="en-CA" sz="14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store J9 ROM Classes &amp; AOT code for better performance (</a:t>
            </a:r>
            <a:r>
              <a:rPr lang="en-CA" sz="1400" dirty="0" err="1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startup</a:t>
            </a:r>
            <a:r>
              <a:rPr lang="en-CA" sz="14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 time, footprint, </a:t>
            </a:r>
            <a:r>
              <a:rPr lang="en-CA" sz="1400" dirty="0" err="1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etc</a:t>
            </a:r>
            <a:r>
              <a:rPr lang="en-CA" sz="1400" dirty="0">
                <a:solidFill>
                  <a:srgbClr val="000000"/>
                </a:solidFill>
                <a:latin typeface="HelvNeue Light for IBM" charset="0"/>
                <a:cs typeface="HelvNeue Light for IBM" charset="0"/>
              </a:rPr>
              <a:t>)</a:t>
            </a:r>
          </a:p>
          <a:p>
            <a:pPr lvl="1" indent="0"/>
            <a:r>
              <a:rPr lang="en-CA" sz="1200" u="sng" dirty="0">
                <a:solidFill>
                  <a:srgbClr val="0070C0"/>
                </a:solidFill>
                <a:latin typeface="HelvNeue Light for IBM" charset="0"/>
                <a:cs typeface="HelvNeue Light for IBM" charset="0"/>
              </a:rPr>
              <a:t>https://developer.ibm.com/technologies/java/tutorials/</a:t>
            </a:r>
            <a:r>
              <a:rPr lang="en-CA" sz="1200" u="sng" dirty="0">
                <a:solidFill>
                  <a:srgbClr val="0070C0"/>
                </a:solidFill>
                <a:latin typeface="HelvNeue Light for IBM" charset="0"/>
                <a:cs typeface="HelvNeue Light for IBM" charset="0"/>
                <a:hlinkClick r:id="rId4"/>
              </a:rPr>
              <a:t>j-class-sharing-openj9</a:t>
            </a:r>
            <a:r>
              <a:rPr lang="en-CA" sz="1200" u="sng" dirty="0">
                <a:solidFill>
                  <a:srgbClr val="0070C0"/>
                </a:solidFill>
                <a:latin typeface="HelvNeue Light for IBM" charset="0"/>
                <a:cs typeface="HelvNeue Light for IBM" charset="0"/>
              </a:rPr>
              <a:t>/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BA0F626-CF39-493D-9378-86510191FA37}"/>
              </a:ext>
            </a:extLst>
          </p:cNvPr>
          <p:cNvSpPr txBox="1">
            <a:spLocks/>
          </p:cNvSpPr>
          <p:nvPr/>
        </p:nvSpPr>
        <p:spPr>
          <a:xfrm>
            <a:off x="222356" y="301110"/>
            <a:ext cx="5545973" cy="794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002060"/>
                </a:solidFill>
              </a:rPr>
              <a:t>What is OpenJ9? (Cont.)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44029AD8-17B8-471D-9DCE-2D632785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4300" y="6346825"/>
            <a:ext cx="647700" cy="409575"/>
          </a:xfrm>
        </p:spPr>
        <p:txBody>
          <a:bodyPr/>
          <a:lstStyle/>
          <a:p>
            <a:pPr algn="ctr"/>
            <a:r>
              <a:rPr lang="en-US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4006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13286</TotalTime>
  <Words>1494</Words>
  <Application>Microsoft Macintosh PowerPoint</Application>
  <PresentationFormat>Widescreen</PresentationFormat>
  <Paragraphs>205</Paragraphs>
  <Slides>19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HelvNeue Light for IBM</vt:lpstr>
      <vt:lpstr>Wingdings</vt:lpstr>
      <vt:lpstr>Office Theme</vt:lpstr>
      <vt:lpstr>OpenJ9 on RISC-V  </vt:lpstr>
      <vt:lpstr>About Us</vt:lpstr>
      <vt:lpstr>Important Disclaimers &amp; Legal Notice</vt:lpstr>
      <vt:lpstr>Agenda</vt:lpstr>
      <vt:lpstr>PowerPoint Presentation</vt:lpstr>
      <vt:lpstr>A Brief History of OpenJ9</vt:lpstr>
      <vt:lpstr>Why OpenJ9?</vt:lpstr>
      <vt:lpstr>IBM J9</vt:lpstr>
      <vt:lpstr>PowerPoint Presentation</vt:lpstr>
      <vt:lpstr>PowerPoint Presentation</vt:lpstr>
      <vt:lpstr>Porting OpenJ9 JDK to RISC-V (1)</vt:lpstr>
      <vt:lpstr>Porting OpenJ9 JDK to RISC-V (2)</vt:lpstr>
      <vt:lpstr>Porting OpenJ9 JDK to RISC-V (3)</vt:lpstr>
      <vt:lpstr>Porting OpenJ9 JDK to RISC-V (4)</vt:lpstr>
      <vt:lpstr>Porting OpenJ9 JDK to RISC-V (5)</vt:lpstr>
      <vt:lpstr>PowerPoint Presentation</vt:lpstr>
      <vt:lpstr>Future Work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OpenJ9 JDK on RISC-V  </dc:title>
  <dc:creator>Cheng Jin</dc:creator>
  <cp:lastModifiedBy>Mark Stoodley</cp:lastModifiedBy>
  <cp:revision>790</cp:revision>
  <dcterms:created xsi:type="dcterms:W3CDTF">2020-09-09T21:58:59Z</dcterms:created>
  <dcterms:modified xsi:type="dcterms:W3CDTF">2021-05-06T21:36:29Z</dcterms:modified>
</cp:coreProperties>
</file>